
<file path=[Content_Types].xml><?xml version="1.0" encoding="utf-8"?>
<Types xmlns="http://schemas.openxmlformats.org/package/2006/content-types">
  <Default Extension="xlsx" ContentType="application/vnd.openxmlformats-officedocument.spreadsheetml.shee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359" r:id="rId3"/>
    <p:sldId id="337" r:id="rId4"/>
    <p:sldId id="300" r:id="rId5"/>
    <p:sldId id="366" r:id="rId6"/>
    <p:sldId id="368" r:id="rId7"/>
    <p:sldId id="400" r:id="rId8"/>
    <p:sldId id="401" r:id="rId9"/>
    <p:sldId id="402" r:id="rId10"/>
    <p:sldId id="398" r:id="rId11"/>
    <p:sldId id="403" r:id="rId12"/>
    <p:sldId id="376" r:id="rId13"/>
    <p:sldId id="377" r:id="rId14"/>
    <p:sldId id="378" r:id="rId15"/>
    <p:sldId id="395" r:id="rId16"/>
    <p:sldId id="374" r:id="rId17"/>
    <p:sldId id="399" r:id="rId18"/>
    <p:sldId id="362" r:id="rId19"/>
    <p:sldId id="388" r:id="rId20"/>
    <p:sldId id="451" r:id="rId21"/>
    <p:sldId id="404" r:id="rId22"/>
    <p:sldId id="406" r:id="rId23"/>
    <p:sldId id="407" r:id="rId24"/>
    <p:sldId id="408" r:id="rId25"/>
    <p:sldId id="311" r:id="rId26"/>
    <p:sldId id="357" r:id="rId27"/>
    <p:sldId id="392" r:id="rId28"/>
    <p:sldId id="324" r:id="rId29"/>
    <p:sldId id="327" r:id="rId30"/>
    <p:sldId id="391" r:id="rId31"/>
    <p:sldId id="320" r:id="rId32"/>
    <p:sldId id="393" r:id="rId33"/>
    <p:sldId id="394" r:id="rId35"/>
    <p:sldId id="390" r:id="rId36"/>
    <p:sldId id="321" r:id="rId37"/>
    <p:sldId id="326" r:id="rId38"/>
    <p:sldId id="262" r:id="rId39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A0D9"/>
    <a:srgbClr val="5F406C"/>
    <a:srgbClr val="ED9B52"/>
    <a:srgbClr val="C3D69B"/>
    <a:srgbClr val="4EBAC7"/>
    <a:srgbClr val="8E5797"/>
    <a:srgbClr val="00A7E2"/>
    <a:srgbClr val="775086"/>
    <a:srgbClr val="C0367E"/>
    <a:srgbClr val="B58A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043" autoAdjust="0"/>
    <p:restoredTop sz="94660"/>
  </p:normalViewPr>
  <p:slideViewPr>
    <p:cSldViewPr>
      <p:cViewPr>
        <p:scale>
          <a:sx n="100" d="100"/>
          <a:sy n="100" d="100"/>
        </p:scale>
        <p:origin x="-1908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4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2" Type="http://schemas.openxmlformats.org/officeDocument/2006/relationships/tableStyles" Target="tableStyles.xml"/><Relationship Id="rId41" Type="http://schemas.openxmlformats.org/officeDocument/2006/relationships/viewProps" Target="viewProps.xml"/><Relationship Id="rId40" Type="http://schemas.openxmlformats.org/officeDocument/2006/relationships/presProps" Target="presProps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notesMaster" Target="notesMasters/notesMaster1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explosion val="0"/>
          <c:dPt>
            <c:idx val="0"/>
            <c:bubble3D val="0"/>
          </c:dPt>
          <c:dPt>
            <c:idx val="1"/>
            <c:bubble3D val="0"/>
            <c:spPr>
              <a:solidFill>
                <a:srgbClr val="8E5797"/>
              </a:solidFill>
            </c:spPr>
          </c:dPt>
          <c:dPt>
            <c:idx val="2"/>
            <c:bubble3D val="0"/>
            <c:spPr>
              <a:solidFill>
                <a:srgbClr val="37A0D9"/>
              </a:solidFill>
            </c:spPr>
          </c:dPt>
          <c:dPt>
            <c:idx val="3"/>
            <c:bubble3D val="0"/>
            <c:spPr>
              <a:solidFill>
                <a:schemeClr val="bg1">
                  <a:lumMod val="85000"/>
                </a:schemeClr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1">
                  <c:v>10</c:v>
                </c:pt>
                <c:pt idx="2">
                  <c:v>64</c:v>
                </c:pt>
                <c:pt idx="3">
                  <c:v>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37A0D9"/>
            </a:solidFill>
            <a:ln w="76200">
              <a:noFill/>
            </a:ln>
          </c:spPr>
          <c:explosion val="0"/>
          <c:dPt>
            <c:idx val="0"/>
            <c:bubble3D val="0"/>
            <c:spPr>
              <a:solidFill>
                <a:srgbClr val="37A0D9"/>
              </a:solidFill>
              <a:ln w="76200">
                <a:noFill/>
              </a:ln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76200">
                <a:noFill/>
              </a:ln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55.0000000000062</c:v>
                </c:pt>
                <c:pt idx="1">
                  <c:v>45.0000000000051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37A0D9"/>
            </a:solidFill>
            <a:ln w="76200">
              <a:noFill/>
            </a:ln>
          </c:spPr>
          <c:explosion val="0"/>
          <c:dPt>
            <c:idx val="0"/>
            <c:bubble3D val="0"/>
            <c:spPr>
              <a:solidFill>
                <a:srgbClr val="8E5797"/>
              </a:solidFill>
              <a:ln w="76200">
                <a:noFill/>
              </a:ln>
            </c:spPr>
          </c:dPt>
          <c:dPt>
            <c:idx val="1"/>
            <c:bubble3D val="0"/>
            <c:spPr>
              <a:solidFill>
                <a:srgbClr val="DADBFE"/>
              </a:solidFill>
              <a:ln w="76200">
                <a:noFill/>
              </a:ln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28</c:v>
                </c:pt>
                <c:pt idx="1">
                  <c:v>72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37A0D9"/>
            </a:solidFill>
            <a:ln w="76200">
              <a:noFill/>
            </a:ln>
          </c:spPr>
          <c:explosion val="0"/>
          <c:dPt>
            <c:idx val="0"/>
            <c:bubble3D val="0"/>
            <c:spPr>
              <a:solidFill>
                <a:srgbClr val="37A0D9"/>
              </a:solidFill>
              <a:ln w="76200">
                <a:noFill/>
              </a:ln>
            </c:spPr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76200">
                <a:noFill/>
              </a:ln>
            </c:spPr>
          </c:dPt>
          <c:dLbls>
            <c:delete val="1"/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63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708162-752E-4198-AC9D-3E2D123687E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227D7C-E2E6-4908-A771-D862695C1FD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27D7C-E2E6-4908-A771-D862695C1F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227D7C-E2E6-4908-A771-D862695C1FD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BB3F2016-9EFD-4DBF-8917-BD02FAB3057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/>
          <a:lstStyle/>
          <a:p>
            <a:fld id="{0B819C4F-1B96-4B25-97BF-FFF24FF9EBA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5FDDF5-D7C9-4592-B269-88C447E6814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41BF79-BD0D-4387-BAAC-BBA9EBB751D7}" type="slidenum">
              <a:rPr lang="zh-CN" altLang="en-US" smtClean="0"/>
            </a:fld>
            <a:endParaRPr lang="zh-CN" altLang="en-US"/>
          </a:p>
        </p:txBody>
      </p:sp>
      <p:pic>
        <p:nvPicPr>
          <p:cNvPr id="8" name="Picture 2" descr="D:\阿宽\设计资料\201605\徐总PPT525\PPT封面副本2.jpg"/>
          <p:cNvPicPr>
            <a:picLocks noChangeAspect="1" noChangeArrowheads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2.jpeg"/><Relationship Id="rId7" Type="http://schemas.openxmlformats.org/officeDocument/2006/relationships/image" Target="../media/image11.png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3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image" Target="../media/image24.png"/><Relationship Id="rId7" Type="http://schemas.openxmlformats.org/officeDocument/2006/relationships/image" Target="../media/image23.png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chart" Target="../charts/chart4.xml"/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8" Type="http://schemas.openxmlformats.org/officeDocument/2006/relationships/slideLayout" Target="../slideLayouts/slideLayout2.xml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tags" Target="../tags/tag13.xml"/><Relationship Id="rId14" Type="http://schemas.openxmlformats.org/officeDocument/2006/relationships/tags" Target="../tags/tag12.xml"/><Relationship Id="rId13" Type="http://schemas.openxmlformats.org/officeDocument/2006/relationships/tags" Target="../tags/tag11.xml"/><Relationship Id="rId12" Type="http://schemas.openxmlformats.org/officeDocument/2006/relationships/tags" Target="../tags/tag10.xml"/><Relationship Id="rId11" Type="http://schemas.openxmlformats.org/officeDocument/2006/relationships/tags" Target="../tags/tag9.xml"/><Relationship Id="rId10" Type="http://schemas.openxmlformats.org/officeDocument/2006/relationships/tags" Target="../tags/tag8.xml"/><Relationship Id="rId1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hemeOverride" Target="../theme/themeOverride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8.png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3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.xml"/><Relationship Id="rId8" Type="http://schemas.openxmlformats.org/officeDocument/2006/relationships/slideLayout" Target="../slideLayouts/slideLayout2.xml"/><Relationship Id="rId7" Type="http://schemas.openxmlformats.org/officeDocument/2006/relationships/image" Target="../media/image67.jpeg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image" Target="../media/image61.jpeg"/></Relationships>
</file>

<file path=ppt/slides/_rels/slide3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1.jpeg"/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3.jpeg"/><Relationship Id="rId8" Type="http://schemas.openxmlformats.org/officeDocument/2006/relationships/image" Target="../media/image82.jpeg"/><Relationship Id="rId7" Type="http://schemas.openxmlformats.org/officeDocument/2006/relationships/image" Target="../media/image81.jpeg"/><Relationship Id="rId6" Type="http://schemas.openxmlformats.org/officeDocument/2006/relationships/image" Target="../media/image80.jpeg"/><Relationship Id="rId5" Type="http://schemas.openxmlformats.org/officeDocument/2006/relationships/image" Target="../media/image79.jpeg"/><Relationship Id="rId4" Type="http://schemas.openxmlformats.org/officeDocument/2006/relationships/image" Target="../media/image78.jpeg"/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75.jpeg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image" Target="../media/image92.jpeg"/><Relationship Id="rId8" Type="http://schemas.openxmlformats.org/officeDocument/2006/relationships/image" Target="../media/image91.jpeg"/><Relationship Id="rId7" Type="http://schemas.openxmlformats.org/officeDocument/2006/relationships/image" Target="../media/image90.jpeg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Relationship Id="rId3" Type="http://schemas.openxmlformats.org/officeDocument/2006/relationships/image" Target="../media/image86.jpeg"/><Relationship Id="rId2" Type="http://schemas.openxmlformats.org/officeDocument/2006/relationships/image" Target="../media/image85.jpeg"/><Relationship Id="rId11" Type="http://schemas.openxmlformats.org/officeDocument/2006/relationships/slideLayout" Target="../slideLayouts/slideLayout2.xml"/><Relationship Id="rId10" Type="http://schemas.openxmlformats.org/officeDocument/2006/relationships/image" Target="../media/image93.jpeg"/><Relationship Id="rId1" Type="http://schemas.openxmlformats.org/officeDocument/2006/relationships/image" Target="../media/image84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C:\Users\dong\Desktop\PPT模板\PPT封面副本1.jp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839640" y="4526829"/>
            <a:ext cx="714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星河互联介绍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538" y="5284129"/>
            <a:ext cx="71438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领先的一站式互联网创业服务开放平台</a:t>
            </a:r>
            <a:endParaRPr lang="zh-CN" altLang="en-US" sz="2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7224" y="5839206"/>
            <a:ext cx="7143800" cy="274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2016.10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643702" y="1628799"/>
            <a:ext cx="2357454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rgbClr val="37A0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6000" b="1" dirty="0" smtClean="0">
              <a:solidFill>
                <a:srgbClr val="37A0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r>
              <a:rPr lang="zh-CN" altLang="en-US" sz="2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</a:t>
            </a:r>
            <a:endParaRPr lang="en-US" altLang="zh-CN" sz="2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核心</a:t>
            </a:r>
            <a:r>
              <a:rPr lang="zh-CN" altLang="en-US" sz="2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</a:t>
            </a:r>
            <a:endParaRPr lang="en-US" altLang="zh-CN" sz="2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专业团队</a:t>
            </a:r>
            <a:endParaRPr lang="en-US" altLang="zh-CN" sz="2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</a:t>
            </a:r>
            <a:endParaRPr lang="en-US" altLang="zh-CN" sz="2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精彩回顾</a:t>
            </a:r>
            <a:endParaRPr lang="zh-CN" altLang="en-US" sz="2600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9001156" y="3071810"/>
            <a:ext cx="142844" cy="2786082"/>
          </a:xfrm>
          <a:prstGeom prst="rect">
            <a:avLst/>
          </a:prstGeom>
          <a:solidFill>
            <a:srgbClr val="C036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785786" y="3429000"/>
            <a:ext cx="7358114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星河互联概述 </a:t>
            </a:r>
            <a:endParaRPr lang="en-US" altLang="zh-CN" sz="4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领先的一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式互联网创业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服务开放平台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标题 1"/>
          <p:cNvSpPr txBox="1"/>
          <p:nvPr/>
        </p:nvSpPr>
        <p:spPr>
          <a:xfrm>
            <a:off x="406894" y="928670"/>
            <a:ext cx="8534752" cy="207170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lnSpc>
                <a:spcPct val="130000"/>
              </a:lnSpc>
              <a:spcBef>
                <a:spcPct val="0"/>
              </a:spcBef>
              <a:defRPr/>
            </a:pP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星河互联是全球领先的一站式互联网创业服务开放平台，为互联网创业者提供一站式、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全程的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创业服务，包括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提供联合创业、项目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资金等核心服务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，以及融资、空间、研发、招聘、市场、培训、创业保障、财务、法务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项创业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基础设施服务。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以联合创业为核心，聚焦公司“成形”阶段，线上线下结合，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整合第三方服务商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，让互联网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创业专业化、流水化、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化、智能化、生态化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>
              <a:lnSpc>
                <a:spcPct val="130000"/>
              </a:lnSpc>
              <a:spcBef>
                <a:spcPct val="0"/>
              </a:spcBef>
              <a:defRPr/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连接创业者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和投资人（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轮及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以后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）的互联网创业超级孵化器。 </a:t>
            </a:r>
            <a:br>
              <a:rPr lang="en-US" altLang="zh-CN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57158" y="214290"/>
            <a:ext cx="79459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全球领先的一站式互联网创业服务开放平台</a:t>
            </a:r>
            <a:endParaRPr lang="zh-CN" altLang="en-US" sz="28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28"/>
          <p:cNvGrpSpPr/>
          <p:nvPr/>
        </p:nvGrpSpPr>
        <p:grpSpPr>
          <a:xfrm>
            <a:off x="1571604" y="3286124"/>
            <a:ext cx="5851255" cy="3283388"/>
            <a:chOff x="1428728" y="3357562"/>
            <a:chExt cx="5981722" cy="3356598"/>
          </a:xfrm>
        </p:grpSpPr>
        <p:sp>
          <p:nvSpPr>
            <p:cNvPr id="27" name="矩形 26"/>
            <p:cNvSpPr/>
            <p:nvPr/>
          </p:nvSpPr>
          <p:spPr>
            <a:xfrm>
              <a:off x="2638258" y="6286520"/>
              <a:ext cx="3779598" cy="427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zh-CN" altLang="en-US" sz="2000" b="1" dirty="0" smtClean="0">
                  <a:solidFill>
                    <a:srgbClr val="77508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星河互联创业服务开放平台</a:t>
              </a:r>
              <a:endParaRPr lang="zh-CN" altLang="en-US" sz="2000" dirty="0">
                <a:solidFill>
                  <a:srgbClr val="775086"/>
                </a:solidFill>
              </a:endParaRPr>
            </a:p>
          </p:txBody>
        </p:sp>
        <p:pic>
          <p:nvPicPr>
            <p:cNvPr id="26626" name="Picture 2" descr="C:\Users\dong\Desktop\修改PPT副本555555555555.jpg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1428728" y="3357562"/>
              <a:ext cx="5981722" cy="2882853"/>
            </a:xfrm>
            <a:prstGeom prst="rect">
              <a:avLst/>
            </a:prstGeom>
            <a:noFill/>
          </p:spPr>
        </p:pic>
        <p:sp>
          <p:nvSpPr>
            <p:cNvPr id="22" name="矩形 21"/>
            <p:cNvSpPr/>
            <p:nvPr/>
          </p:nvSpPr>
          <p:spPr>
            <a:xfrm>
              <a:off x="3761335" y="3643314"/>
              <a:ext cx="1290021" cy="534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基础设施服务</a:t>
              </a:r>
              <a:endPara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143372" y="4429132"/>
              <a:ext cx="543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</a:t>
              </a:r>
              <a:endParaRPr lang="en-US" altLang="zh-CN" sz="1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</a:t>
              </a:r>
              <a:endPara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428860" y="5805090"/>
              <a:ext cx="100540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rgbClr val="00A79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联合创业</a:t>
              </a:r>
              <a:endParaRPr lang="zh-CN" altLang="en-US" sz="1600" b="1" dirty="0">
                <a:solidFill>
                  <a:srgbClr val="00A79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2833956" y="5214950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rgbClr val="00A79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创建</a:t>
              </a:r>
              <a:endParaRPr lang="zh-CN" altLang="en-US" sz="1600" b="1" dirty="0">
                <a:solidFill>
                  <a:srgbClr val="00A79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357554" y="4786322"/>
              <a:ext cx="595036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rgbClr val="00A79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资金</a:t>
              </a:r>
              <a:endParaRPr lang="zh-CN" altLang="en-US" sz="1600" b="1" dirty="0">
                <a:solidFill>
                  <a:srgbClr val="00A79D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3438404" y="5928916"/>
              <a:ext cx="800219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创业者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600575" y="5929330"/>
              <a:ext cx="800220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6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投资人</a:t>
              </a:r>
              <a:endPara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>
            <a:off x="251520" y="214290"/>
            <a:ext cx="724943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已联合创建</a:t>
            </a:r>
            <a:r>
              <a:rPr lang="en-US" altLang="zh-CN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家上市公司、</a:t>
            </a:r>
            <a:r>
              <a:rPr lang="en-US" altLang="zh-CN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多家互联网企业，</a:t>
            </a:r>
            <a:r>
              <a:rPr lang="en-US" altLang="zh-CN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年计划</a:t>
            </a:r>
            <a:r>
              <a:rPr lang="zh-CN" altLang="en-US" sz="2800" b="1" dirty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推动</a:t>
            </a:r>
            <a:r>
              <a:rPr lang="en-US" altLang="zh-CN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家挂牌新三板</a:t>
            </a:r>
            <a:endParaRPr lang="zh-CN" altLang="en-US" sz="28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32"/>
          <p:cNvGrpSpPr/>
          <p:nvPr/>
        </p:nvGrpSpPr>
        <p:grpSpPr>
          <a:xfrm>
            <a:off x="785786" y="1571612"/>
            <a:ext cx="7572428" cy="3643338"/>
            <a:chOff x="785786" y="1714488"/>
            <a:chExt cx="7572428" cy="3643338"/>
          </a:xfrm>
        </p:grpSpPr>
        <p:sp>
          <p:nvSpPr>
            <p:cNvPr id="34" name="椭圆 33"/>
            <p:cNvSpPr/>
            <p:nvPr/>
          </p:nvSpPr>
          <p:spPr>
            <a:xfrm>
              <a:off x="785786" y="1714488"/>
              <a:ext cx="1428760" cy="1428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/>
            <p:nvPr/>
          </p:nvSpPr>
          <p:spPr>
            <a:xfrm>
              <a:off x="2857488" y="1714488"/>
              <a:ext cx="1428760" cy="1428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/>
            <p:cNvSpPr/>
            <p:nvPr/>
          </p:nvSpPr>
          <p:spPr>
            <a:xfrm>
              <a:off x="4857752" y="1714488"/>
              <a:ext cx="1428760" cy="1428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/>
            <p:cNvSpPr/>
            <p:nvPr/>
          </p:nvSpPr>
          <p:spPr>
            <a:xfrm>
              <a:off x="6929454" y="1714488"/>
              <a:ext cx="1428760" cy="1428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/>
            <p:nvPr/>
          </p:nvSpPr>
          <p:spPr>
            <a:xfrm>
              <a:off x="785786" y="3929066"/>
              <a:ext cx="1428760" cy="1428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/>
            <p:cNvSpPr/>
            <p:nvPr/>
          </p:nvSpPr>
          <p:spPr>
            <a:xfrm>
              <a:off x="2857488" y="3929066"/>
              <a:ext cx="1428760" cy="1428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4857752" y="3929066"/>
              <a:ext cx="1428760" cy="1428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6929454" y="3929066"/>
              <a:ext cx="1428760" cy="142876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3" name="Picture 2" descr="E:\艾格拉斯\公司LOGO  720x459（白底）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123167" y="2016078"/>
            <a:ext cx="896379" cy="465986"/>
          </a:xfrm>
          <a:prstGeom prst="rect">
            <a:avLst/>
          </a:prstGeom>
          <a:noFill/>
        </p:spPr>
      </p:pic>
      <p:pic>
        <p:nvPicPr>
          <p:cNvPr id="44" name="图片 43" descr="捕获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07150" y="2054178"/>
            <a:ext cx="926948" cy="427822"/>
          </a:xfrm>
          <a:prstGeom prst="rect">
            <a:avLst/>
          </a:prstGeom>
        </p:spPr>
      </p:pic>
      <p:pic>
        <p:nvPicPr>
          <p:cNvPr id="45" name="Picture 2" descr="E:\NTALKER\小能科技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34460" y="2111282"/>
            <a:ext cx="1036937" cy="376063"/>
          </a:xfrm>
          <a:prstGeom prst="rect">
            <a:avLst/>
          </a:prstGeom>
          <a:noFill/>
        </p:spPr>
      </p:pic>
      <p:pic>
        <p:nvPicPr>
          <p:cNvPr id="46" name="图片 50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22128" y="4297684"/>
            <a:ext cx="1059067" cy="460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图片 46" descr="捕获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007174" y="4414683"/>
            <a:ext cx="1164506" cy="300836"/>
          </a:xfrm>
          <a:prstGeom prst="rect">
            <a:avLst/>
          </a:prstGeom>
        </p:spPr>
      </p:pic>
      <p:pic>
        <p:nvPicPr>
          <p:cNvPr id="49" name="Picture 2" descr="C:\Users\Administrator\Desktop\星河互联PPT\项目logo 张志成\项目logo\金掌柜-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15206" y="4132959"/>
            <a:ext cx="795949" cy="840527"/>
          </a:xfrm>
          <a:prstGeom prst="rect">
            <a:avLst/>
          </a:prstGeom>
          <a:noFill/>
        </p:spPr>
      </p:pic>
      <p:sp>
        <p:nvSpPr>
          <p:cNvPr id="50" name="TextBox 49"/>
          <p:cNvSpPr txBox="1"/>
          <p:nvPr/>
        </p:nvSpPr>
        <p:spPr>
          <a:xfrm>
            <a:off x="795311" y="2978110"/>
            <a:ext cx="14398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b="1" dirty="0" smtClean="0">
                <a:solidFill>
                  <a:srgbClr val="E98327"/>
                </a:solidFill>
              </a:rPr>
              <a:t>JMU</a:t>
            </a:r>
            <a:r>
              <a:rPr lang="zh-CN" altLang="en-US" sz="1200" b="1" dirty="0" smtClean="0">
                <a:solidFill>
                  <a:srgbClr val="E98327"/>
                </a:solidFill>
              </a:rPr>
              <a:t>（</a:t>
            </a:r>
            <a:r>
              <a:rPr lang="en-US" altLang="zh-CN" sz="1200" b="1" dirty="0" smtClean="0">
                <a:solidFill>
                  <a:srgbClr val="E98327"/>
                </a:solidFill>
              </a:rPr>
              <a:t>NASDAQ</a:t>
            </a:r>
            <a:r>
              <a:rPr lang="zh-CN" altLang="en-US" sz="1200" b="1" dirty="0" smtClean="0">
                <a:solidFill>
                  <a:srgbClr val="E98327"/>
                </a:solidFill>
              </a:rPr>
              <a:t>）</a:t>
            </a:r>
            <a:endParaRPr lang="zh-CN" altLang="en-US" sz="1200" b="1" dirty="0">
              <a:solidFill>
                <a:srgbClr val="E98327"/>
              </a:solidFill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04619" y="3178942"/>
            <a:ext cx="1419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中国领先的餐饮供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应链电子商务平台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2857488" y="2995235"/>
            <a:ext cx="142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E98327"/>
                </a:solidFill>
              </a:rPr>
              <a:t>002619.SZ</a:t>
            </a:r>
            <a:endParaRPr lang="zh-CN" altLang="en-US" sz="1200" b="1" dirty="0">
              <a:solidFill>
                <a:srgbClr val="E98327"/>
              </a:solidFill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714612" y="3176512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全球领先的手机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3D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网游开发运营商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4857535" y="2983093"/>
            <a:ext cx="1428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rgbClr val="E98327"/>
                </a:solidFill>
              </a:rPr>
              <a:t>300364.SZ</a:t>
            </a:r>
            <a:endParaRPr lang="zh-CN" altLang="en-US" sz="1200" b="1" dirty="0">
              <a:solidFill>
                <a:srgbClr val="E98327"/>
              </a:solidFill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643438" y="3176512"/>
            <a:ext cx="2000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全球最大的中文数字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出版机构之一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6929454" y="3105074"/>
            <a:ext cx="1419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中国最大的专业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电商数据运营商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95298" y="5291752"/>
            <a:ext cx="16430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中国最大的场景移动营销平台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2714612" y="5291752"/>
            <a:ext cx="1705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中国领先的移动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营销服务商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857535" y="5324789"/>
            <a:ext cx="1571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中国最大的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+ERP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运营商</a:t>
            </a:r>
            <a:endParaRPr lang="en-US" altLang="zh-CN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6786578" y="5324789"/>
            <a:ext cx="1714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中国首家旅游酒店行业供应链整合平台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622" y="1899909"/>
            <a:ext cx="1161087" cy="613560"/>
          </a:xfrm>
          <a:prstGeom prst="rect">
            <a:avLst/>
          </a:prstGeom>
        </p:spPr>
      </p:pic>
      <p:pic>
        <p:nvPicPr>
          <p:cNvPr id="32" name="图片 31" descr="云纵-01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143504" y="4071942"/>
            <a:ext cx="936000" cy="9058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7859" y="199281"/>
            <a:ext cx="5630025" cy="700192"/>
          </a:xfrm>
          <a:prstGeom prst="rect">
            <a:avLst/>
          </a:prstGeom>
          <a:noFill/>
        </p:spPr>
        <p:txBody>
          <a:bodyPr wrap="square" lIns="205740" tIns="102870" rIns="205740" bIns="102870" rtlCol="0">
            <a:spAutoFit/>
          </a:bodyPr>
          <a:lstStyle/>
          <a:p>
            <a:r>
              <a:rPr lang="zh-CN" altLang="en-US" sz="3200" b="1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盈利能力遥遥领先</a:t>
            </a:r>
            <a:endParaRPr lang="zh-CN" altLang="en-US" sz="3200" b="1" dirty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3"/>
          <p:cNvSpPr txBox="1"/>
          <p:nvPr/>
        </p:nvSpPr>
        <p:spPr>
          <a:xfrm>
            <a:off x="17645154" y="6346826"/>
            <a:ext cx="6720840" cy="511175"/>
          </a:xfrm>
          <a:prstGeom prst="rect">
            <a:avLst/>
          </a:prstGeom>
        </p:spPr>
        <p:txBody>
          <a:bodyPr lIns="205740" tIns="102870" rIns="205740" bIns="102870"/>
          <a:lstStyle/>
          <a:p>
            <a:pPr algn="r" defTabSz="2057400">
              <a:defRPr/>
            </a:pPr>
            <a:fld id="{BAF02668-ABF6-4DBE-BBD0-B7F734855D0F}" type="slidenum">
              <a:rPr lang="zh-CN" altLang="en-US" sz="2300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zh-CN" altLang="en-US" sz="23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82" y="938171"/>
            <a:ext cx="4364806" cy="1069139"/>
          </a:xfrm>
          <a:prstGeom prst="rect">
            <a:avLst/>
          </a:prstGeom>
        </p:spPr>
        <p:txBody>
          <a:bodyPr wrap="square" lIns="205740" tIns="102870" rIns="205740" bIns="10287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近三年持续盈利，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2013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2014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年分别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实现了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1.54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亿、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4.87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亿、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5.13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亿人民币的净利润，复合增长率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83%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占位符 2"/>
          <p:cNvSpPr>
            <a:spLocks noGrp="1"/>
          </p:cNvSpPr>
          <p:nvPr>
            <p:custDataLst>
              <p:tags r:id="rId1"/>
            </p:custDataLst>
          </p:nvPr>
        </p:nvSpPr>
        <p:spPr bwMode="auto">
          <a:xfrm>
            <a:off x="5106364" y="5988706"/>
            <a:ext cx="1180148" cy="297815"/>
          </a:xfrm>
          <a:prstGeom prst="rect">
            <a:avLst/>
          </a:prstGeom>
          <a:noFill/>
          <a:effectLst/>
        </p:spPr>
        <p:txBody>
          <a:bodyPr wrap="square" lIns="0" tIns="0" rIns="0" bIns="0" numCol="1" spc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63980177-7A66-4C59-BC50-FAA03C2E5D30}" type="datetime'''''201''''''''''''''''''''''''''''''''''''''4'''''">
              <a:rPr lang="en-US" altLang="zh-CN" sz="1800" b="1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zh-CN" altLang="en-US" sz="1800" b="1" dirty="0">
              <a:solidFill>
                <a:schemeClr val="tx1">
                  <a:lumMod val="50000"/>
                  <a:lumOff val="50000"/>
                </a:schemeClr>
              </a:solidFill>
              <a:sym typeface="+mn-lt"/>
            </a:endParaRPr>
          </a:p>
        </p:txBody>
      </p:sp>
      <p:sp>
        <p:nvSpPr>
          <p:cNvPr id="9" name="文本占位符 1"/>
          <p:cNvSpPr>
            <a:spLocks noGrp="1"/>
          </p:cNvSpPr>
          <p:nvPr>
            <p:custDataLst>
              <p:tags r:id="rId2"/>
            </p:custDataLst>
          </p:nvPr>
        </p:nvSpPr>
        <p:spPr bwMode="auto">
          <a:xfrm>
            <a:off x="3428992" y="5988706"/>
            <a:ext cx="1180148" cy="297815"/>
          </a:xfrm>
          <a:prstGeom prst="rect">
            <a:avLst/>
          </a:prstGeom>
          <a:noFill/>
          <a:effectLst/>
        </p:spPr>
        <p:txBody>
          <a:bodyPr wrap="square" lIns="0" tIns="0" rIns="0" bIns="0" numCol="1" spc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D53B7D63-D004-4C65-A71E-D8207050B1F1}" type="datetime'''''2''''''''''0''''''''''''''1''''''''''''''''''3'">
              <a:rPr lang="en-US" altLang="zh-CN" sz="1800" b="1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zh-CN" altLang="en-US" sz="1800" b="1" dirty="0">
              <a:solidFill>
                <a:schemeClr val="tx1">
                  <a:lumMod val="50000"/>
                  <a:lumOff val="50000"/>
                </a:schemeClr>
              </a:solidFill>
              <a:sym typeface="+mn-lt"/>
            </a:endParaRPr>
          </a:p>
        </p:txBody>
      </p:sp>
      <p:sp>
        <p:nvSpPr>
          <p:cNvPr id="10" name="文本占位符 3"/>
          <p:cNvSpPr>
            <a:spLocks noGrp="1"/>
          </p:cNvSpPr>
          <p:nvPr>
            <p:custDataLst>
              <p:tags r:id="rId3"/>
            </p:custDataLst>
          </p:nvPr>
        </p:nvSpPr>
        <p:spPr bwMode="auto">
          <a:xfrm>
            <a:off x="6963752" y="5988706"/>
            <a:ext cx="1180148" cy="297815"/>
          </a:xfrm>
          <a:prstGeom prst="rect">
            <a:avLst/>
          </a:prstGeom>
          <a:noFill/>
          <a:effectLst/>
        </p:spPr>
        <p:txBody>
          <a:bodyPr wrap="square" lIns="0" tIns="0" rIns="0" bIns="0" numCol="1" spcCol="0" anchor="t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DBD9A6A8-B7B7-4640-B4A4-54E3D35EA0BA}" type="datetime'''2''''''''''''''''''0''''''''1''''''''''''''''''''5'''''''''">
              <a:rPr lang="en-US" altLang="zh-CN" sz="1800" b="1">
                <a:solidFill>
                  <a:schemeClr val="tx1">
                    <a:lumMod val="50000"/>
                    <a:lumOff val="50000"/>
                  </a:schemeClr>
                </a:solidFill>
              </a:rPr>
            </a:fld>
            <a:endParaRPr lang="zh-CN" altLang="en-US" sz="1800" b="1" dirty="0">
              <a:solidFill>
                <a:schemeClr val="tx1">
                  <a:lumMod val="50000"/>
                  <a:lumOff val="50000"/>
                </a:schemeClr>
              </a:solidFill>
              <a:sym typeface="+mn-lt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286513" y="1868827"/>
            <a:ext cx="1061325" cy="1056117"/>
            <a:chOff x="2214546" y="2428867"/>
            <a:chExt cx="1071570" cy="1285884"/>
          </a:xfrm>
          <a:solidFill>
            <a:srgbClr val="E98327"/>
          </a:solidFill>
        </p:grpSpPr>
        <p:sp>
          <p:nvSpPr>
            <p:cNvPr id="15" name="椭圆 14"/>
            <p:cNvSpPr/>
            <p:nvPr/>
          </p:nvSpPr>
          <p:spPr>
            <a:xfrm>
              <a:off x="2214546" y="2428867"/>
              <a:ext cx="1071570" cy="107157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dirty="0"/>
            </a:p>
          </p:txBody>
        </p:sp>
        <p:sp>
          <p:nvSpPr>
            <p:cNvPr id="16" name="等腰三角形 15"/>
            <p:cNvSpPr/>
            <p:nvPr/>
          </p:nvSpPr>
          <p:spPr>
            <a:xfrm rot="10800000">
              <a:off x="2584595" y="3428999"/>
              <a:ext cx="331473" cy="28575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/>
            </a:p>
          </p:txBody>
        </p:sp>
      </p:grpSp>
      <p:sp>
        <p:nvSpPr>
          <p:cNvPr id="19" name="TextBox 18"/>
          <p:cNvSpPr txBox="1"/>
          <p:nvPr/>
        </p:nvSpPr>
        <p:spPr>
          <a:xfrm>
            <a:off x="6072198" y="1996122"/>
            <a:ext cx="1652102" cy="607859"/>
          </a:xfrm>
          <a:prstGeom prst="rect">
            <a:avLst/>
          </a:prstGeom>
          <a:noFill/>
        </p:spPr>
        <p:txBody>
          <a:bodyPr wrap="square" lIns="205740" tIns="102870" rIns="205740" bIns="102870" rtlCol="0">
            <a:spAutoFit/>
          </a:bodyPr>
          <a:lstStyle/>
          <a:p>
            <a:r>
              <a:rPr lang="en-US" altLang="zh-CN" sz="2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+83%</a:t>
            </a:r>
            <a:endParaRPr lang="zh-CN" altLang="en-US" sz="2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43768" y="3702689"/>
            <a:ext cx="785818" cy="2286016"/>
          </a:xfrm>
          <a:prstGeom prst="rect">
            <a:avLst/>
          </a:prstGeom>
          <a:solidFill>
            <a:srgbClr val="C036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5286380" y="3988441"/>
            <a:ext cx="785818" cy="2000264"/>
          </a:xfrm>
          <a:prstGeom prst="rect">
            <a:avLst/>
          </a:prstGeom>
          <a:solidFill>
            <a:srgbClr val="37A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3643306" y="5321951"/>
            <a:ext cx="785818" cy="66675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2143108" y="5988706"/>
            <a:ext cx="6500858" cy="211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占位符 29"/>
          <p:cNvSpPr>
            <a:spLocks noGrp="1"/>
          </p:cNvSpPr>
          <p:nvPr>
            <p:custDataLst>
              <p:tags r:id="rId4"/>
            </p:custDataLst>
          </p:nvPr>
        </p:nvSpPr>
        <p:spPr bwMode="gray">
          <a:xfrm>
            <a:off x="3428993" y="5321951"/>
            <a:ext cx="1155143" cy="589912"/>
          </a:xfrm>
          <a:prstGeom prst="rect">
            <a:avLst/>
          </a:prstGeom>
          <a:noFill/>
          <a:effectLst/>
        </p:spPr>
        <p:txBody>
          <a:bodyPr wrap="none" lIns="57150" tIns="0" rIns="57150" bIns="0" numCol="1" spc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fld id="{120CDC81-B7D6-4CF3-9B2B-E0E83BB1B0FA}" type="datetime'''''''''''''''''''''''''''''1.5''''4'''''''''''">
              <a:rPr lang="en-US" altLang="zh-CN" sz="1600">
                <a:solidFill>
                  <a:schemeClr val="bg1"/>
                </a:solidFill>
                <a:sym typeface="+mn-lt"/>
              </a:rPr>
            </a:fld>
            <a:endParaRPr lang="zh-CN" altLang="en-US" sz="16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5" name="文本占位符 29"/>
          <p:cNvSpPr>
            <a:spLocks noGrp="1"/>
          </p:cNvSpPr>
          <p:nvPr>
            <p:custDataLst>
              <p:tags r:id="rId5"/>
            </p:custDataLst>
          </p:nvPr>
        </p:nvSpPr>
        <p:spPr bwMode="gray">
          <a:xfrm>
            <a:off x="5072067" y="4655196"/>
            <a:ext cx="1155143" cy="589912"/>
          </a:xfrm>
          <a:prstGeom prst="rect">
            <a:avLst/>
          </a:prstGeom>
          <a:noFill/>
          <a:effectLst/>
        </p:spPr>
        <p:txBody>
          <a:bodyPr wrap="none" lIns="57150" tIns="0" rIns="57150" bIns="0" numCol="1" spc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600" dirty="0" smtClean="0">
                <a:solidFill>
                  <a:schemeClr val="bg1"/>
                </a:solidFill>
                <a:sym typeface="+mn-lt"/>
              </a:rPr>
              <a:t>4.87</a:t>
            </a:r>
            <a:endParaRPr lang="zh-CN" altLang="en-US" sz="1600" dirty="0">
              <a:solidFill>
                <a:schemeClr val="bg1"/>
              </a:solidFill>
              <a:sym typeface="+mn-lt"/>
            </a:endParaRPr>
          </a:p>
        </p:txBody>
      </p:sp>
      <p:sp>
        <p:nvSpPr>
          <p:cNvPr id="26" name="文本占位符 29"/>
          <p:cNvSpPr>
            <a:spLocks noGrp="1"/>
          </p:cNvSpPr>
          <p:nvPr>
            <p:custDataLst>
              <p:tags r:id="rId6"/>
            </p:custDataLst>
          </p:nvPr>
        </p:nvSpPr>
        <p:spPr bwMode="gray">
          <a:xfrm>
            <a:off x="6988758" y="4178943"/>
            <a:ext cx="1155143" cy="589912"/>
          </a:xfrm>
          <a:prstGeom prst="rect">
            <a:avLst/>
          </a:prstGeom>
          <a:noFill/>
          <a:effectLst/>
        </p:spPr>
        <p:txBody>
          <a:bodyPr wrap="none" lIns="57150" tIns="0" rIns="57150" bIns="0" numCol="1" spcCol="0" anchor="ctr" anchorCtr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zh-CN" sz="1600" dirty="0" smtClean="0">
                <a:solidFill>
                  <a:schemeClr val="bg1"/>
                </a:solidFill>
                <a:sym typeface="+mn-lt"/>
              </a:rPr>
              <a:t>5.13</a:t>
            </a:r>
            <a:endParaRPr lang="zh-CN" altLang="en-US" sz="1600" dirty="0">
              <a:solidFill>
                <a:schemeClr val="bg1"/>
              </a:solidFill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 rot="3884722">
            <a:off x="5490309" y="1467941"/>
            <a:ext cx="318656" cy="4465411"/>
            <a:chOff x="1857356" y="1785932"/>
            <a:chExt cx="357190" cy="4214843"/>
          </a:xfrm>
        </p:grpSpPr>
        <p:sp>
          <p:nvSpPr>
            <p:cNvPr id="27" name="等腰三角形 26"/>
            <p:cNvSpPr/>
            <p:nvPr/>
          </p:nvSpPr>
          <p:spPr>
            <a:xfrm>
              <a:off x="1857356" y="1785932"/>
              <a:ext cx="357190" cy="307922"/>
            </a:xfrm>
            <a:prstGeom prst="triangle">
              <a:avLst/>
            </a:prstGeom>
            <a:solidFill>
              <a:srgbClr val="37A0D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9" name="直接连接符 28"/>
            <p:cNvCxnSpPr>
              <a:stCxn id="27" idx="3"/>
            </p:cNvCxnSpPr>
            <p:nvPr/>
          </p:nvCxnSpPr>
          <p:spPr>
            <a:xfrm rot="5400000">
              <a:off x="64632" y="4029455"/>
              <a:ext cx="3906920" cy="35719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7" name="Picture 1" descr="C:\Users\dong\Desktop\修改PPT副本33333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14479" y="1000108"/>
            <a:ext cx="5336769" cy="5430397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5720" y="210901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</a:t>
            </a:r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地位遥遥领先</a:t>
            </a:r>
            <a:endParaRPr lang="zh-CN" altLang="en-US" sz="32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灯片编号占位符 3"/>
          <p:cNvSpPr txBox="1"/>
          <p:nvPr/>
        </p:nvSpPr>
        <p:spPr>
          <a:xfrm>
            <a:off x="6553200" y="6499226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AF02668-ABF6-4DBE-BBD0-B7F734855D0F}" type="slidenum"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572132" y="3364056"/>
            <a:ext cx="47863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5F406C"/>
              </a:buClr>
            </a:pPr>
            <a:r>
              <a:rPr lang="en-US" altLang="zh-CN" sz="2000" b="1" dirty="0" smtClean="0">
                <a:solidFill>
                  <a:srgbClr val="5F40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2000" b="1" dirty="0" smtClean="0">
                <a:solidFill>
                  <a:srgbClr val="5F40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互联网创业精英和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Clr>
                <a:srgbClr val="5F406C"/>
              </a:buClr>
            </a:pPr>
            <a:r>
              <a:rPr lang="en-US" altLang="zh-CN" sz="2000" b="1" dirty="0" smtClean="0">
                <a:solidFill>
                  <a:srgbClr val="5F40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10000</a:t>
            </a:r>
            <a:r>
              <a:rPr lang="zh-CN" altLang="en-US" sz="2000" b="1" dirty="0" smtClean="0">
                <a:solidFill>
                  <a:srgbClr val="5F40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投资人数据库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436096" y="1412776"/>
            <a:ext cx="1693430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ED9B52"/>
              </a:buClr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集成</a:t>
            </a:r>
            <a:r>
              <a:rPr lang="en-US" altLang="zh-CN" sz="2000" b="1" dirty="0" smtClean="0">
                <a:solidFill>
                  <a:srgbClr val="00A7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b="1" dirty="0" smtClean="0">
                <a:solidFill>
                  <a:srgbClr val="00A7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</a:t>
            </a: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创业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服务提供商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072066" y="5599529"/>
            <a:ext cx="285752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17375E"/>
              </a:buClr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每月新增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Clr>
                <a:srgbClr val="17375E"/>
              </a:buClr>
            </a:pPr>
            <a:r>
              <a:rPr lang="en-US" altLang="zh-CN" sz="20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10-20</a:t>
            </a:r>
            <a:r>
              <a:rPr lang="zh-CN" altLang="en-US" sz="20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成员企业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071538" y="3457518"/>
            <a:ext cx="49292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17375E"/>
              </a:buClr>
            </a:pPr>
            <a:r>
              <a:rPr lang="en-US" altLang="zh-CN" sz="20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成员企业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57422" y="1246371"/>
            <a:ext cx="35719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5F406C"/>
              </a:buClr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每月接触超过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Clr>
                <a:srgbClr val="5F406C"/>
              </a:buClr>
            </a:pPr>
            <a:r>
              <a:rPr lang="en-US" altLang="zh-CN" sz="2000" b="1" dirty="0" smtClean="0">
                <a:solidFill>
                  <a:srgbClr val="5F40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5000</a:t>
            </a:r>
            <a:r>
              <a:rPr lang="zh-CN" altLang="en-US" sz="2000" b="1" dirty="0" smtClean="0">
                <a:solidFill>
                  <a:srgbClr val="5F40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创业团队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00153" y="5313777"/>
            <a:ext cx="4672045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ED9B52"/>
              </a:buClr>
            </a:pPr>
            <a:r>
              <a:rPr lang="zh-CN" altLang="en-US" sz="2000" b="1" dirty="0" smtClean="0">
                <a:solidFill>
                  <a:srgbClr val="E983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</a:t>
            </a:r>
            <a:r>
              <a:rPr lang="en-US" altLang="zh-CN" sz="2000" b="1" dirty="0" smtClean="0">
                <a:solidFill>
                  <a:srgbClr val="E983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 sz="2000" b="1" dirty="0" smtClean="0">
                <a:solidFill>
                  <a:srgbClr val="E983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互联网创业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buClr>
                <a:srgbClr val="ED9B52"/>
              </a:buClr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精英为平台提供运营服务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ong\Desktop\徐总PPT525\11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32" y="285728"/>
            <a:ext cx="9144000" cy="6286496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59677" y="245914"/>
            <a:ext cx="71438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覆盖</a:t>
            </a:r>
            <a:r>
              <a:rPr lang="en-US" altLang="zh-CN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16</a:t>
            </a:r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个产业领域</a:t>
            </a:r>
            <a:endParaRPr lang="en-US" altLang="zh-CN" sz="32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r>
              <a:rPr lang="en-US" altLang="zh-CN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促进产业升级</a:t>
            </a:r>
            <a:endParaRPr lang="zh-CN" altLang="en-US" sz="28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8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68083" y="299695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551697" y="2996959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健康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663133" y="2996959"/>
            <a:ext cx="69442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altLang="zh-CN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O2O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电商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23399" y="2996959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金融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66394" y="2996959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餐饮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854495" y="299695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服务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786578" y="2996959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房地产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997635" y="2996959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娱乐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28596" y="5068661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教育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480259" y="5068661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农业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551829" y="5068661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云计算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71868" y="5068661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服装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643438" y="5068661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汽车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825920" y="5068661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虚拟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现实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58016" y="5068661"/>
            <a:ext cx="6463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社交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838241" y="5068661"/>
            <a:ext cx="87716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  <a:endParaRPr lang="en-US" altLang="zh-CN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algn="ctr"/>
            <a:r>
              <a:rPr lang="zh-CN" alt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旅游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灯片编号占位符 3"/>
          <p:cNvSpPr txBox="1"/>
          <p:nvPr/>
        </p:nvSpPr>
        <p:spPr>
          <a:xfrm>
            <a:off x="6553200" y="6499226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AF02668-ABF6-4DBE-BBD0-B7F734855D0F}" type="slidenum"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214414" y="3592487"/>
            <a:ext cx="6929486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大核心能力</a:t>
            </a:r>
            <a:endParaRPr lang="en-US" altLang="zh-CN" sz="4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“联合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创业、创建、一站式服务、大数据、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生态化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”五大核心能力，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领跑创服行业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7" name="Picture 1" descr="C:\Users\dong\Desktop\修改PPT副本55555555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500430" y="1500174"/>
            <a:ext cx="5214974" cy="49292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695806" y="3225620"/>
            <a:ext cx="10624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66CC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</a:t>
            </a:r>
            <a:r>
              <a:rPr lang="zh-CN" altLang="en-US" sz="2800" b="1" dirty="0" smtClean="0">
                <a:solidFill>
                  <a:srgbClr val="66CC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  <a:endParaRPr lang="en-US" altLang="zh-CN" sz="2800" b="1" dirty="0" smtClean="0">
              <a:solidFill>
                <a:srgbClr val="66CC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7158" y="285728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拥有</a:t>
            </a:r>
            <a:r>
              <a:rPr lang="en-US" altLang="zh-CN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大核心能力，成为行业领头羊</a:t>
            </a:r>
            <a:endParaRPr lang="zh-CN" altLang="en-US" sz="32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28596" y="1446005"/>
            <a:ext cx="2376264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基于“联合创业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、创建、一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站式服务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、大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数据、生态化”五大核心能力，为创业者提供独一无二的服务，成为行业领头羊。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715140" y="2569312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643438" y="2540794"/>
            <a:ext cx="12105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联合创业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000496" y="4212386"/>
            <a:ext cx="14670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一站式服务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89595" y="5255438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生态化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7143768" y="4212386"/>
            <a:ext cx="954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</a:t>
            </a:r>
            <a:endParaRPr lang="zh-CN" altLang="en-US" sz="2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0782" y="214290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联合创业</a:t>
            </a:r>
            <a:endParaRPr lang="zh-CN" altLang="en-US" sz="32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57158" y="857232"/>
            <a:ext cx="8472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星河互联把联合创始人机构化，作为联合创始人分担高难度工作，成为相对成熟稀缺的联合创始人，大幅降低创业难度。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419872" y="3750309"/>
            <a:ext cx="21602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联合创业</a:t>
            </a:r>
            <a:endParaRPr lang="zh-CN" altLang="en-US" sz="3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灯片编号占位符 3"/>
          <p:cNvSpPr txBox="1"/>
          <p:nvPr/>
        </p:nvSpPr>
        <p:spPr>
          <a:xfrm>
            <a:off x="6553200" y="6499226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AF02668-ABF6-4DBE-BBD0-B7F734855D0F}" type="slidenum"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7" name="流程图: 联系 66"/>
          <p:cNvSpPr/>
          <p:nvPr/>
        </p:nvSpPr>
        <p:spPr>
          <a:xfrm>
            <a:off x="1691680" y="3462277"/>
            <a:ext cx="1296144" cy="1296144"/>
          </a:xfrm>
          <a:prstGeom prst="flowChartConnector">
            <a:avLst/>
          </a:prstGeom>
          <a:solidFill>
            <a:srgbClr val="37A0D9"/>
          </a:solidFill>
          <a:ln>
            <a:solidFill>
              <a:schemeClr val="bg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流程图: 联系 68"/>
          <p:cNvSpPr/>
          <p:nvPr/>
        </p:nvSpPr>
        <p:spPr>
          <a:xfrm>
            <a:off x="2267744" y="1950109"/>
            <a:ext cx="1296144" cy="1296144"/>
          </a:xfrm>
          <a:prstGeom prst="flowChartConnecto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流程图: 联系 69"/>
          <p:cNvSpPr/>
          <p:nvPr/>
        </p:nvSpPr>
        <p:spPr>
          <a:xfrm>
            <a:off x="2267744" y="4830429"/>
            <a:ext cx="1296144" cy="1296144"/>
          </a:xfrm>
          <a:prstGeom prst="flowChartConnector">
            <a:avLst/>
          </a:prstGeom>
          <a:solidFill>
            <a:schemeClr val="tx2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流程图: 联系 70"/>
          <p:cNvSpPr/>
          <p:nvPr/>
        </p:nvSpPr>
        <p:spPr>
          <a:xfrm>
            <a:off x="3858029" y="1500174"/>
            <a:ext cx="1296144" cy="1296144"/>
          </a:xfrm>
          <a:prstGeom prst="flowChartConnector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流程图: 联系 71"/>
          <p:cNvSpPr/>
          <p:nvPr/>
        </p:nvSpPr>
        <p:spPr>
          <a:xfrm>
            <a:off x="3851920" y="5190469"/>
            <a:ext cx="1296144" cy="1296144"/>
          </a:xfrm>
          <a:prstGeom prst="flowChartConnector">
            <a:avLst/>
          </a:prstGeom>
          <a:solidFill>
            <a:schemeClr val="accent4">
              <a:lumMod val="50000"/>
            </a:schemeClr>
          </a:solidFill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流程图: 联系 72"/>
          <p:cNvSpPr/>
          <p:nvPr/>
        </p:nvSpPr>
        <p:spPr>
          <a:xfrm>
            <a:off x="5436096" y="4830429"/>
            <a:ext cx="1296144" cy="1296144"/>
          </a:xfrm>
          <a:prstGeom prst="flowChartConnector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流程图: 联系 73"/>
          <p:cNvSpPr/>
          <p:nvPr/>
        </p:nvSpPr>
        <p:spPr>
          <a:xfrm>
            <a:off x="5934167" y="3462277"/>
            <a:ext cx="1296144" cy="1296144"/>
          </a:xfrm>
          <a:prstGeom prst="flowChartConnector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流程图: 联系 74"/>
          <p:cNvSpPr/>
          <p:nvPr/>
        </p:nvSpPr>
        <p:spPr>
          <a:xfrm>
            <a:off x="5436096" y="1978694"/>
            <a:ext cx="1296144" cy="1296144"/>
          </a:xfrm>
          <a:prstGeom prst="flowChartConnecto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4139952" y="1734085"/>
            <a:ext cx="8640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资金支持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652120" y="2238141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战略规划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156176" y="3639392"/>
            <a:ext cx="93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模式打磨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652120" y="5046453"/>
            <a:ext cx="93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产品雕琢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4067944" y="5478501"/>
            <a:ext cx="93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研发支持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2483768" y="5046453"/>
            <a:ext cx="10081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团队搭建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907704" y="3678301"/>
            <a:ext cx="936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融资安排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2555776" y="2200973"/>
            <a:ext cx="936104" cy="8292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资本事件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dong\Desktop\4.png"/>
          <p:cNvPicPr>
            <a:picLocks noChangeAspect="1" noChangeArrowheads="1"/>
          </p:cNvPicPr>
          <p:nvPr/>
        </p:nvPicPr>
        <p:blipFill>
          <a:blip r:embed="rId1" cstate="print"/>
          <a:srcRect t="31250" b="20833"/>
          <a:stretch>
            <a:fillRect/>
          </a:stretch>
        </p:blipFill>
        <p:spPr bwMode="auto">
          <a:xfrm>
            <a:off x="0" y="2357430"/>
            <a:ext cx="9144000" cy="328614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30782" y="214290"/>
            <a:ext cx="71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</a:t>
            </a:r>
            <a:r>
              <a:rPr lang="zh-CN" altLang="en-US" sz="36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sz="36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928670"/>
            <a:ext cx="764386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区别于传统互联网集团通过设立部门和调动内部雇员发展新项目，星河互联每设立一个项目会创建一家独立的创业公司，并</a:t>
            </a:r>
            <a:r>
              <a:rPr lang="zh-CN" altLang="en-US" sz="2000" b="1" dirty="0" smtClean="0">
                <a:solidFill>
                  <a:srgbClr val="7750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基于核心平台和大数据开放、高效连接匹配互联网界一流团队</a:t>
            </a:r>
            <a:r>
              <a:rPr lang="zh-CN" altLang="en-US" sz="2000" dirty="0" smtClean="0">
                <a:solidFill>
                  <a:srgbClr val="7750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 smtClean="0">
              <a:solidFill>
                <a:srgbClr val="7750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2000" dirty="0">
              <a:solidFill>
                <a:srgbClr val="7750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1534" y="5572140"/>
            <a:ext cx="78152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基于核心平台快速发现、识别、引入全球领先的技术和商业模式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595135" y="330517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引入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38077" y="3286124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71604" y="3961387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三方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66639" y="3961387"/>
            <a:ext cx="7232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社会化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创建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6381481" y="3337495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网站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010022" y="3318445"/>
            <a:ext cx="7232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人才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数据库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29714" y="3993708"/>
            <a:ext cx="72327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星河商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7024423" y="3993708"/>
            <a:ext cx="5437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</a:t>
            </a:r>
            <a:endParaRPr lang="en-US" altLang="zh-CN" sz="14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空间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 rot="2509695">
            <a:off x="2556327" y="3066486"/>
            <a:ext cx="12458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项目来源 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 rot="2509695">
            <a:off x="5342394" y="4357359"/>
            <a:ext cx="1176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团队来源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7" name="灯片编号占位符 3"/>
          <p:cNvSpPr txBox="1"/>
          <p:nvPr/>
        </p:nvSpPr>
        <p:spPr>
          <a:xfrm>
            <a:off x="6553200" y="6499226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AF02668-ABF6-4DBE-BBD0-B7F734855D0F}" type="slidenum"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/>
          <a:srcRect r="9043"/>
          <a:stretch>
            <a:fillRect/>
          </a:stretch>
        </p:blipFill>
        <p:spPr bwMode="auto">
          <a:xfrm>
            <a:off x="3643306" y="2009930"/>
            <a:ext cx="5500694" cy="34290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任意多边形 29"/>
          <p:cNvSpPr/>
          <p:nvPr/>
        </p:nvSpPr>
        <p:spPr>
          <a:xfrm>
            <a:off x="642910" y="2009930"/>
            <a:ext cx="4286280" cy="3429024"/>
          </a:xfrm>
          <a:custGeom>
            <a:avLst/>
            <a:gdLst>
              <a:gd name="connsiteX0" fmla="*/ 0 w 4500594"/>
              <a:gd name="connsiteY0" fmla="*/ 0 h 3429024"/>
              <a:gd name="connsiteX1" fmla="*/ 4500594 w 4500594"/>
              <a:gd name="connsiteY1" fmla="*/ 0 h 3429024"/>
              <a:gd name="connsiteX2" fmla="*/ 4500594 w 4500594"/>
              <a:gd name="connsiteY2" fmla="*/ 3429024 h 3429024"/>
              <a:gd name="connsiteX3" fmla="*/ 0 w 4500594"/>
              <a:gd name="connsiteY3" fmla="*/ 3429024 h 3429024"/>
              <a:gd name="connsiteX4" fmla="*/ 0 w 4500594"/>
              <a:gd name="connsiteY4" fmla="*/ 0 h 3429024"/>
              <a:gd name="connsiteX0-1" fmla="*/ 0 w 4500594"/>
              <a:gd name="connsiteY0-2" fmla="*/ 0 h 3429024"/>
              <a:gd name="connsiteX1-3" fmla="*/ 4500594 w 4500594"/>
              <a:gd name="connsiteY1-4" fmla="*/ 0 h 3429024"/>
              <a:gd name="connsiteX2-5" fmla="*/ 3643306 w 4500594"/>
              <a:gd name="connsiteY2-6" fmla="*/ 3429024 h 3429024"/>
              <a:gd name="connsiteX3-7" fmla="*/ 0 w 4500594"/>
              <a:gd name="connsiteY3-8" fmla="*/ 3429024 h 3429024"/>
              <a:gd name="connsiteX4-9" fmla="*/ 0 w 4500594"/>
              <a:gd name="connsiteY4-10" fmla="*/ 0 h 3429024"/>
              <a:gd name="connsiteX0-11" fmla="*/ 0 w 4500594"/>
              <a:gd name="connsiteY0-12" fmla="*/ 0 h 3429024"/>
              <a:gd name="connsiteX1-13" fmla="*/ 4500594 w 4500594"/>
              <a:gd name="connsiteY1-14" fmla="*/ 0 h 3429024"/>
              <a:gd name="connsiteX2-15" fmla="*/ 3500398 w 4500594"/>
              <a:gd name="connsiteY2-16" fmla="*/ 3429024 h 3429024"/>
              <a:gd name="connsiteX3-17" fmla="*/ 0 w 4500594"/>
              <a:gd name="connsiteY3-18" fmla="*/ 3429024 h 3429024"/>
              <a:gd name="connsiteX4-19" fmla="*/ 0 w 4500594"/>
              <a:gd name="connsiteY4-20" fmla="*/ 0 h 34290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500594" h="3429024">
                <a:moveTo>
                  <a:pt x="0" y="0"/>
                </a:moveTo>
                <a:lnTo>
                  <a:pt x="4500594" y="0"/>
                </a:lnTo>
                <a:lnTo>
                  <a:pt x="3500398" y="3429024"/>
                </a:lnTo>
                <a:lnTo>
                  <a:pt x="0" y="3429024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368590" y="285728"/>
            <a:ext cx="84896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创业服务开放平台</a:t>
            </a:r>
            <a:endParaRPr lang="en-US" altLang="zh-CN" sz="32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r>
              <a:rPr lang="zh-CN" altLang="en-US" sz="2800" b="1" dirty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站式、立体化、全程</a:t>
            </a:r>
            <a:r>
              <a:rPr lang="en-US" altLang="zh-CN" sz="2800" b="1" dirty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8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3600" b="1" dirty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36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                   </a:t>
            </a:r>
            <a:endParaRPr lang="zh-CN" altLang="en-US" sz="28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467544" y="2571744"/>
            <a:ext cx="4286280" cy="3429024"/>
          </a:xfrm>
          <a:custGeom>
            <a:avLst/>
            <a:gdLst>
              <a:gd name="connsiteX0" fmla="*/ 0 w 4500594"/>
              <a:gd name="connsiteY0" fmla="*/ 0 h 3429024"/>
              <a:gd name="connsiteX1" fmla="*/ 4500594 w 4500594"/>
              <a:gd name="connsiteY1" fmla="*/ 0 h 3429024"/>
              <a:gd name="connsiteX2" fmla="*/ 4500594 w 4500594"/>
              <a:gd name="connsiteY2" fmla="*/ 3429024 h 3429024"/>
              <a:gd name="connsiteX3" fmla="*/ 0 w 4500594"/>
              <a:gd name="connsiteY3" fmla="*/ 3429024 h 3429024"/>
              <a:gd name="connsiteX4" fmla="*/ 0 w 4500594"/>
              <a:gd name="connsiteY4" fmla="*/ 0 h 3429024"/>
              <a:gd name="connsiteX0-1" fmla="*/ 0 w 4500594"/>
              <a:gd name="connsiteY0-2" fmla="*/ 0 h 3429024"/>
              <a:gd name="connsiteX1-3" fmla="*/ 4500594 w 4500594"/>
              <a:gd name="connsiteY1-4" fmla="*/ 0 h 3429024"/>
              <a:gd name="connsiteX2-5" fmla="*/ 3643306 w 4500594"/>
              <a:gd name="connsiteY2-6" fmla="*/ 3429024 h 3429024"/>
              <a:gd name="connsiteX3-7" fmla="*/ 0 w 4500594"/>
              <a:gd name="connsiteY3-8" fmla="*/ 3429024 h 3429024"/>
              <a:gd name="connsiteX4-9" fmla="*/ 0 w 4500594"/>
              <a:gd name="connsiteY4-10" fmla="*/ 0 h 3429024"/>
              <a:gd name="connsiteX0-11" fmla="*/ 0 w 4500594"/>
              <a:gd name="connsiteY0-12" fmla="*/ 0 h 3429024"/>
              <a:gd name="connsiteX1-13" fmla="*/ 4500594 w 4500594"/>
              <a:gd name="connsiteY1-14" fmla="*/ 0 h 3429024"/>
              <a:gd name="connsiteX2-15" fmla="*/ 3500398 w 4500594"/>
              <a:gd name="connsiteY2-16" fmla="*/ 3429024 h 3429024"/>
              <a:gd name="connsiteX3-17" fmla="*/ 0 w 4500594"/>
              <a:gd name="connsiteY3-18" fmla="*/ 3429024 h 3429024"/>
              <a:gd name="connsiteX4-19" fmla="*/ 0 w 4500594"/>
              <a:gd name="connsiteY4-20" fmla="*/ 0 h 34290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500594" h="3429024">
                <a:moveTo>
                  <a:pt x="0" y="0"/>
                </a:moveTo>
                <a:lnTo>
                  <a:pt x="4500594" y="0"/>
                </a:lnTo>
                <a:lnTo>
                  <a:pt x="3500398" y="3429024"/>
                </a:lnTo>
                <a:lnTo>
                  <a:pt x="0" y="3429024"/>
                </a:lnTo>
                <a:lnTo>
                  <a:pt x="0" y="0"/>
                </a:lnTo>
                <a:close/>
              </a:path>
            </a:pathLst>
          </a:custGeom>
          <a:solidFill>
            <a:srgbClr val="37A0D9"/>
          </a:solidFill>
          <a:ln w="12700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42910" y="2855314"/>
            <a:ext cx="3384376" cy="18651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连接创业者、项目、创业公司与投资人，整合多家优秀服务商，为创业者提供从线上到线下、从资源到服务的立体化全要素的创业基础设施，一站式立体化全程创业服务。</a:t>
            </a: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endParaRPr lang="en-US" altLang="zh-CN" sz="1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C:\Users\dong\Desktop\修改PPT副本66666666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63688" y="1484784"/>
            <a:ext cx="6929454" cy="4619636"/>
          </a:xfrm>
          <a:prstGeom prst="rect">
            <a:avLst/>
          </a:prstGeom>
          <a:noFill/>
        </p:spPr>
      </p:pic>
      <p:sp>
        <p:nvSpPr>
          <p:cNvPr id="30" name="TextBox 29"/>
          <p:cNvSpPr txBox="1"/>
          <p:nvPr/>
        </p:nvSpPr>
        <p:spPr>
          <a:xfrm>
            <a:off x="330782" y="214290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</a:t>
            </a:r>
            <a:r>
              <a:rPr lang="en-US" altLang="zh-CN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打造人工智能创业服务平台</a:t>
            </a:r>
            <a:endParaRPr lang="zh-CN" altLang="en-US" sz="28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4098" y="994460"/>
            <a:ext cx="36049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公司的目标是成为全球领先的人工智能互联网创业服务网络，即实现互联网创业的模块化、流水化、互联网化、生态化、智能化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928794" y="5090928"/>
            <a:ext cx="3571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ED9B5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000" b="1" dirty="0">
              <a:solidFill>
                <a:srgbClr val="ED9B5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63284" y="3929066"/>
            <a:ext cx="3571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00A7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000" b="1" dirty="0">
              <a:solidFill>
                <a:srgbClr val="00A7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34011" y="2713272"/>
            <a:ext cx="3571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000" b="1" dirty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000760" y="1500174"/>
            <a:ext cx="35719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00" b="1" dirty="0" smtClean="0">
                <a:solidFill>
                  <a:srgbClr val="77508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000" b="1" dirty="0">
              <a:solidFill>
                <a:srgbClr val="77508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12662" y="5357826"/>
            <a:ext cx="32884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一站式创业服务开放平台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96394" y="1605342"/>
            <a:ext cx="16046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</a:t>
            </a:r>
            <a:endParaRPr lang="en-US" altLang="zh-CN" sz="2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创投平台</a:t>
            </a:r>
            <a:endParaRPr lang="en-US" altLang="zh-CN" sz="2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6700540" y="2267138"/>
            <a:ext cx="1877437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（创投大脑）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932040" y="4000504"/>
            <a:ext cx="23574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星河创业方法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000892" y="4002763"/>
            <a:ext cx="23574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繁星系统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007252" y="4463721"/>
            <a:ext cx="23574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创投工具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50850" y="4463720"/>
            <a:ext cx="235745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联合创业标准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896130" y="3014336"/>
            <a:ext cx="360496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数据化</a:t>
            </a:r>
            <a:endParaRPr lang="zh-CN" altLang="en-US" sz="2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619672" y="1785926"/>
            <a:ext cx="5663975" cy="3643339"/>
          </a:xfrm>
          <a:prstGeom prst="ellipse">
            <a:avLst/>
          </a:prstGeom>
          <a:solidFill>
            <a:srgbClr val="37A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928670"/>
            <a:ext cx="778674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围绕产业链深度布局，建设业务服务体系，深度服务成员企业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2142247" y="2524118"/>
            <a:ext cx="4585123" cy="2833708"/>
          </a:xfrm>
          <a:prstGeom prst="ellipse">
            <a:avLst/>
          </a:prstGeom>
          <a:solidFill>
            <a:srgbClr val="2556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2597559" y="3286124"/>
            <a:ext cx="3645133" cy="2000264"/>
          </a:xfrm>
          <a:prstGeom prst="ellipse">
            <a:avLst/>
          </a:prstGeom>
          <a:solidFill>
            <a:srgbClr val="1737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椭圆 6"/>
          <p:cNvSpPr/>
          <p:nvPr/>
        </p:nvSpPr>
        <p:spPr>
          <a:xfrm>
            <a:off x="3644651" y="4214818"/>
            <a:ext cx="1647429" cy="1000132"/>
          </a:xfrm>
          <a:prstGeom prst="ellipse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联合创业</a:t>
            </a:r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3571876"/>
            <a:ext cx="2131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  业务服务体系</a:t>
            </a:r>
            <a:endParaRPr lang="zh-CN" altLang="en-US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144496" y="2773916"/>
            <a:ext cx="257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创业服务体系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4496" y="1988098"/>
            <a:ext cx="25796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星河生态体系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76200" y="150483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生态化</a:t>
            </a:r>
            <a:r>
              <a:rPr lang="en-US" altLang="zh-CN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构建</a:t>
            </a:r>
            <a:r>
              <a:rPr lang="zh-CN" altLang="en-US" sz="2800" b="1" dirty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</a:t>
            </a:r>
            <a:r>
              <a:rPr lang="zh-CN" altLang="en-US" sz="28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成长圈</a:t>
            </a:r>
            <a:endParaRPr lang="zh-CN" altLang="en-US" sz="28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500166" y="5857892"/>
            <a:ext cx="797386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创业模块、成员企业已逐渐形成网络效应，构成创业成长生态圈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星河logo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67544" y="3209133"/>
            <a:ext cx="864096" cy="39244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928670"/>
            <a:ext cx="8104984" cy="65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星河互联抓住互联网创业的主要矛盾，在项目成形和成长阶段给予最关键的支持，并通过开放平台提供全面的创业服务，而行业其他机构仅提供部分周边辅助服务。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1" name="表格 10"/>
          <p:cNvGraphicFramePr>
            <a:graphicFrameLocks noGrp="1"/>
          </p:cNvGraphicFramePr>
          <p:nvPr/>
        </p:nvGraphicFramePr>
        <p:xfrm>
          <a:off x="3793056" y="2287610"/>
          <a:ext cx="4752000" cy="37650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2000"/>
                <a:gridCol w="432435"/>
                <a:gridCol w="431565"/>
                <a:gridCol w="432000"/>
                <a:gridCol w="432000"/>
                <a:gridCol w="432000"/>
                <a:gridCol w="432000"/>
                <a:gridCol w="216000"/>
                <a:gridCol w="216000"/>
                <a:gridCol w="216000"/>
                <a:gridCol w="216000"/>
                <a:gridCol w="216000"/>
                <a:gridCol w="216000"/>
                <a:gridCol w="216000"/>
                <a:gridCol w="216000"/>
              </a:tblGrid>
              <a:tr h="280690">
                <a:tc gridSpan="4"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rgbClr val="8E5797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成形阶段</a:t>
                      </a:r>
                      <a:endParaRPr lang="zh-CN" altLang="en-US" sz="1200" dirty="0">
                        <a:solidFill>
                          <a:srgbClr val="8E5797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 marL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rgbClr val="8E5797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成长阶段</a:t>
                      </a:r>
                      <a:endParaRPr lang="zh-CN" altLang="en-US" sz="1200" dirty="0">
                        <a:solidFill>
                          <a:srgbClr val="8E5797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hMerge="1">
                  <a:tcPr marL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8">
                  <a:txBody>
                    <a:bodyPr/>
                    <a:lstStyle/>
                    <a:p>
                      <a:pPr algn="ctr"/>
                      <a:r>
                        <a:rPr lang="zh-CN" altLang="en-US" sz="1200" dirty="0" smtClean="0">
                          <a:solidFill>
                            <a:srgbClr val="8E5797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周边辅助服务</a:t>
                      </a:r>
                      <a:endParaRPr lang="zh-CN" altLang="en-US" sz="1200" dirty="0">
                        <a:solidFill>
                          <a:srgbClr val="8E5797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51992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en-US" altLang="zh-CN" sz="11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创建</a:t>
                      </a:r>
                      <a:endParaRPr lang="en-US" altLang="zh-CN" sz="11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联合</a:t>
                      </a:r>
                      <a:endParaRPr lang="en-US" altLang="zh-CN" sz="11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创业</a:t>
                      </a:r>
                      <a:r>
                        <a:rPr lang="en-US" altLang="zh-CN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</a:t>
                      </a:r>
                      <a:endParaRPr lang="en-US" altLang="zh-CN" sz="11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资金</a:t>
                      </a:r>
                      <a:endParaRPr lang="en-US" altLang="zh-CN" sz="11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支持</a:t>
                      </a:r>
                      <a:endParaRPr lang="en-US" altLang="zh-CN" sz="11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业务支持</a:t>
                      </a:r>
                      <a:endParaRPr lang="en-US" altLang="zh-CN" sz="11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成长</a:t>
                      </a:r>
                      <a:endParaRPr lang="en-US" altLang="zh-CN" sz="11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融资</a:t>
                      </a:r>
                      <a:endParaRPr lang="zh-CN" altLang="en-US" sz="11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联合</a:t>
                      </a:r>
                      <a:endParaRPr lang="en-US" altLang="zh-CN" sz="1100" b="0" dirty="0" smtClean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创业</a:t>
                      </a:r>
                      <a:r>
                        <a:rPr lang="en-US" altLang="zh-CN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*</a:t>
                      </a:r>
                      <a:endParaRPr lang="zh-CN" altLang="en-US" sz="11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1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业务支持</a:t>
                      </a:r>
                      <a:endParaRPr lang="zh-CN" altLang="en-US" sz="11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空间</a:t>
                      </a:r>
                      <a:endParaRPr lang="zh-CN" alt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研发</a:t>
                      </a:r>
                      <a:endParaRPr lang="zh-CN" alt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培训</a:t>
                      </a:r>
                      <a:endParaRPr lang="zh-CN" alt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招聘</a:t>
                      </a:r>
                      <a:endParaRPr lang="zh-CN" alt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市场</a:t>
                      </a:r>
                      <a:endParaRPr lang="zh-CN" alt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保障</a:t>
                      </a:r>
                      <a:endParaRPr lang="zh-CN" alt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财务</a:t>
                      </a:r>
                      <a:endParaRPr lang="zh-CN" alt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200" b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媒体</a:t>
                      </a:r>
                      <a:endParaRPr lang="zh-CN" altLang="en-US" sz="1200" b="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36000" marR="0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2589"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endParaRPr lang="zh-CN" altLang="en-US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 anchor="ctr"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707"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2589"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altLang="zh-CN" sz="1200" dirty="0" smtClean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**</a:t>
                      </a:r>
                      <a:endParaRPr lang="zh-CN" altLang="en-US" sz="12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707"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2589"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</a:tr>
              <a:tr h="344707"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2589"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zh-CN" altLang="en-US" sz="1200" dirty="0"/>
                    </a:p>
                  </a:txBody>
                  <a:tcPr>
                    <a:lnL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F406C"/>
                    </a:solidFill>
                  </a:tcPr>
                </a:tc>
              </a:tr>
            </a:tbl>
          </a:graphicData>
        </a:graphic>
      </p:graphicFrame>
      <p:sp>
        <p:nvSpPr>
          <p:cNvPr id="12" name="五角星 11"/>
          <p:cNvSpPr/>
          <p:nvPr/>
        </p:nvSpPr>
        <p:spPr>
          <a:xfrm>
            <a:off x="7974676" y="1639267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五角星 12"/>
          <p:cNvSpPr/>
          <p:nvPr/>
        </p:nvSpPr>
        <p:spPr>
          <a:xfrm>
            <a:off x="4356562" y="3264371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五角星 13"/>
          <p:cNvSpPr/>
          <p:nvPr/>
        </p:nvSpPr>
        <p:spPr>
          <a:xfrm>
            <a:off x="4806294" y="3264371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五角星 14"/>
          <p:cNvSpPr/>
          <p:nvPr/>
        </p:nvSpPr>
        <p:spPr>
          <a:xfrm>
            <a:off x="6097365" y="3264371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五角星 15"/>
          <p:cNvSpPr/>
          <p:nvPr/>
        </p:nvSpPr>
        <p:spPr>
          <a:xfrm>
            <a:off x="6530056" y="3264371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五角星 16"/>
          <p:cNvSpPr/>
          <p:nvPr/>
        </p:nvSpPr>
        <p:spPr>
          <a:xfrm>
            <a:off x="7281663" y="5694387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五角星 17"/>
          <p:cNvSpPr/>
          <p:nvPr/>
        </p:nvSpPr>
        <p:spPr>
          <a:xfrm>
            <a:off x="8358778" y="4928404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五角星 18"/>
          <p:cNvSpPr/>
          <p:nvPr/>
        </p:nvSpPr>
        <p:spPr>
          <a:xfrm>
            <a:off x="7715054" y="5694387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五角星 19"/>
          <p:cNvSpPr/>
          <p:nvPr/>
        </p:nvSpPr>
        <p:spPr>
          <a:xfrm>
            <a:off x="6105754" y="4112420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500166" y="3086425"/>
            <a:ext cx="7072362" cy="158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rot="5400000">
            <a:off x="1659716" y="3945741"/>
            <a:ext cx="4251342" cy="158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1500166" y="6052701"/>
            <a:ext cx="7072362" cy="158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5990500" y="1785057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8E57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业务比较</a:t>
            </a:r>
            <a:endParaRPr lang="zh-CN" altLang="en-US" sz="1600" b="1" dirty="0">
              <a:solidFill>
                <a:srgbClr val="8E579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89906" y="2337925"/>
            <a:ext cx="10081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37A0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1200" dirty="0" smtClean="0">
                <a:solidFill>
                  <a:srgbClr val="37A0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年利润亿人民币</a:t>
            </a:r>
            <a:endParaRPr lang="zh-CN" altLang="en-US" sz="1200" dirty="0">
              <a:solidFill>
                <a:srgbClr val="37A0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143108" y="1785057"/>
            <a:ext cx="12961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rgbClr val="37A0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业绩表现</a:t>
            </a:r>
            <a:endParaRPr lang="zh-CN" altLang="en-US" sz="1600" b="1" dirty="0">
              <a:solidFill>
                <a:srgbClr val="37A0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063912" y="1607027"/>
            <a:ext cx="6514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900" b="1" i="1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优势服务</a:t>
            </a:r>
            <a:endParaRPr lang="zh-CN" altLang="en-US" sz="900" b="1" i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五角星 31"/>
          <p:cNvSpPr/>
          <p:nvPr/>
        </p:nvSpPr>
        <p:spPr>
          <a:xfrm>
            <a:off x="3927934" y="3264371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五角星 33"/>
          <p:cNvSpPr/>
          <p:nvPr/>
        </p:nvSpPr>
        <p:spPr>
          <a:xfrm>
            <a:off x="7288773" y="4107906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五角星 34"/>
          <p:cNvSpPr/>
          <p:nvPr/>
        </p:nvSpPr>
        <p:spPr>
          <a:xfrm>
            <a:off x="8362758" y="5694387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00166" y="4847008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未盈利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五角星 37"/>
          <p:cNvSpPr/>
          <p:nvPr/>
        </p:nvSpPr>
        <p:spPr>
          <a:xfrm>
            <a:off x="7071206" y="3264371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五角星 38"/>
          <p:cNvSpPr/>
          <p:nvPr/>
        </p:nvSpPr>
        <p:spPr>
          <a:xfrm>
            <a:off x="7945872" y="3264371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五角星 39"/>
          <p:cNvSpPr/>
          <p:nvPr/>
        </p:nvSpPr>
        <p:spPr>
          <a:xfrm>
            <a:off x="7506664" y="3264371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五角星 40"/>
          <p:cNvSpPr/>
          <p:nvPr/>
        </p:nvSpPr>
        <p:spPr>
          <a:xfrm>
            <a:off x="5234922" y="3265495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五角星 41"/>
          <p:cNvSpPr/>
          <p:nvPr/>
        </p:nvSpPr>
        <p:spPr>
          <a:xfrm>
            <a:off x="7725858" y="3264371"/>
            <a:ext cx="142876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3" name="直接连接符 42"/>
          <p:cNvCxnSpPr/>
          <p:nvPr/>
        </p:nvCxnSpPr>
        <p:spPr>
          <a:xfrm rot="5400000">
            <a:off x="4873564" y="4081297"/>
            <a:ext cx="3877154" cy="793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30782" y="272457"/>
            <a:ext cx="71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独具核心优势，领跑创服行业</a:t>
            </a:r>
            <a:endParaRPr lang="zh-CN" altLang="en-US" sz="32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rot="5400000">
            <a:off x="-607255" y="3945280"/>
            <a:ext cx="4214842" cy="158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/>
          <p:cNvSpPr/>
          <p:nvPr/>
        </p:nvSpPr>
        <p:spPr>
          <a:xfrm>
            <a:off x="1500166" y="3103271"/>
            <a:ext cx="2071702" cy="455924"/>
          </a:xfrm>
          <a:prstGeom prst="rect">
            <a:avLst/>
          </a:prstGeom>
          <a:solidFill>
            <a:srgbClr val="37A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500166" y="3909561"/>
            <a:ext cx="142876" cy="455924"/>
          </a:xfrm>
          <a:prstGeom prst="rect">
            <a:avLst/>
          </a:prstGeom>
          <a:solidFill>
            <a:srgbClr val="37A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1500166" y="5579931"/>
            <a:ext cx="142876" cy="455924"/>
          </a:xfrm>
          <a:prstGeom prst="rect">
            <a:avLst/>
          </a:prstGeom>
          <a:solidFill>
            <a:srgbClr val="37A0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1643042" y="4001471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0.20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636202" y="5695511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0.22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2350582" y="3195181"/>
            <a:ext cx="5069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5.13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6" name="直接连接符 65"/>
          <p:cNvCxnSpPr/>
          <p:nvPr/>
        </p:nvCxnSpPr>
        <p:spPr>
          <a:xfrm>
            <a:off x="1500166" y="2195049"/>
            <a:ext cx="7072362" cy="158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 rot="5400000">
            <a:off x="3590775" y="4123875"/>
            <a:ext cx="3857652" cy="158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连接符 73"/>
          <p:cNvCxnSpPr/>
          <p:nvPr/>
        </p:nvCxnSpPr>
        <p:spPr>
          <a:xfrm>
            <a:off x="3786182" y="2552239"/>
            <a:ext cx="4786346" cy="1588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611560" y="3955304"/>
            <a:ext cx="7697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/>
              <a:t>C</a:t>
            </a:r>
            <a:r>
              <a:rPr lang="zh-CN" altLang="en-US" b="1" dirty="0" smtClean="0"/>
              <a:t>公司</a:t>
            </a:r>
            <a:endParaRPr lang="zh-CN" altLang="en-US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611560" y="5579948"/>
            <a:ext cx="795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H</a:t>
            </a:r>
            <a:r>
              <a:rPr lang="zh-CN" altLang="en-US" b="1" dirty="0" smtClean="0"/>
              <a:t>公司</a:t>
            </a:r>
            <a:endParaRPr lang="zh-CN" altLang="en-US" b="1" dirty="0"/>
          </a:p>
        </p:txBody>
      </p:sp>
      <p:sp>
        <p:nvSpPr>
          <p:cNvPr id="50" name="TextBox 49"/>
          <p:cNvSpPr txBox="1"/>
          <p:nvPr/>
        </p:nvSpPr>
        <p:spPr>
          <a:xfrm>
            <a:off x="611560" y="4787860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/>
              <a:t>K</a:t>
            </a:r>
            <a:r>
              <a:rPr lang="zh-CN" altLang="en-US" b="1" dirty="0" smtClean="0"/>
              <a:t>公司</a:t>
            </a:r>
            <a:endParaRPr lang="zh-CN" altLang="en-US" b="1" dirty="0"/>
          </a:p>
        </p:txBody>
      </p:sp>
      <p:sp>
        <p:nvSpPr>
          <p:cNvPr id="46" name="五角星 45"/>
          <p:cNvSpPr/>
          <p:nvPr/>
        </p:nvSpPr>
        <p:spPr>
          <a:xfrm>
            <a:off x="7290970" y="3260957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五角星 46"/>
          <p:cNvSpPr/>
          <p:nvPr/>
        </p:nvSpPr>
        <p:spPr>
          <a:xfrm>
            <a:off x="8151165" y="3260957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五角星 47"/>
          <p:cNvSpPr/>
          <p:nvPr/>
        </p:nvSpPr>
        <p:spPr>
          <a:xfrm>
            <a:off x="6853690" y="4929198"/>
            <a:ext cx="144000" cy="144000"/>
          </a:xfrm>
          <a:prstGeom prst="star5">
            <a:avLst/>
          </a:prstGeom>
          <a:solidFill>
            <a:srgbClr val="ED9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000100" y="3461753"/>
            <a:ext cx="71438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专业团队</a:t>
            </a:r>
            <a:endParaRPr lang="en-US" altLang="zh-CN" sz="4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buClr>
                <a:srgbClr val="ED9B52"/>
              </a:buClr>
            </a:pP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近</a:t>
            </a:r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300</a:t>
            </a:r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名星河的互联网</a:t>
            </a:r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创业精英为平台提供运营服务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阿宽\设计资料\201605\徐总PPT525\12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2" y="24"/>
            <a:ext cx="9144000" cy="68580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303992" y="214289"/>
            <a:ext cx="76255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可靠的核心团队</a:t>
            </a:r>
            <a:endParaRPr lang="zh-CN" altLang="en-US" sz="32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072198" y="1344027"/>
            <a:ext cx="21431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rgbClr val="5F40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傅 淼</a:t>
            </a:r>
            <a:endParaRPr lang="en-US" altLang="zh-CN" sz="1600" b="1" dirty="0" smtClean="0">
              <a:solidFill>
                <a:srgbClr val="5F40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 dirty="0" smtClean="0">
                <a:solidFill>
                  <a:srgbClr val="5F40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联合创始人、</a:t>
            </a:r>
            <a:r>
              <a:rPr lang="en-US" altLang="zh-CN" sz="1600" b="1" dirty="0" smtClean="0">
                <a:solidFill>
                  <a:srgbClr val="5F406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CEO</a:t>
            </a:r>
            <a:endParaRPr lang="en-US" altLang="zh-CN" sz="1600" b="1" dirty="0" smtClean="0">
              <a:solidFill>
                <a:srgbClr val="5F406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143636" y="3929066"/>
            <a:ext cx="2071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rgbClr val="00A7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杨利军</a:t>
            </a:r>
            <a:endParaRPr lang="en-US" altLang="zh-CN" sz="1600" b="1" dirty="0" smtClean="0">
              <a:solidFill>
                <a:srgbClr val="00A7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b="1" dirty="0" smtClean="0">
                <a:solidFill>
                  <a:srgbClr val="00A7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联合创始人、</a:t>
            </a:r>
            <a:r>
              <a:rPr lang="en-US" altLang="zh-CN" sz="1600" b="1" dirty="0" smtClean="0">
                <a:solidFill>
                  <a:srgbClr val="00A79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SVP</a:t>
            </a:r>
            <a:endParaRPr lang="en-US" altLang="zh-CN" sz="1600" b="1" dirty="0" smtClean="0">
              <a:solidFill>
                <a:srgbClr val="00A79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214546" y="2219316"/>
            <a:ext cx="2214578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清华大学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EMBA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，互联网连续创业者，曾成功地创立过多家领先的互联网企业，在中国互联网的创业、创新方面有丰富的成功经验。</a:t>
            </a: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2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072198" y="2219316"/>
            <a:ext cx="2286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清华大学学士、硕士，南加州大学硕士。专业互联网投资人，曾先后成功投资过多家优秀的互联网企业，曾为全球多家大型企业东芝、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Gateway,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、佳能</a:t>
            </a:r>
            <a:r>
              <a:rPr lang="en-US" altLang="zh-CN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、联想、华为技术、中兴通讯等公司提供咨询服务。</a:t>
            </a:r>
            <a:endParaRPr lang="zh-CN" altLang="en-US" sz="1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143636" y="4757662"/>
            <a:ext cx="2071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北京大学计算机专业理学硕士，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15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年互联网与移动互联网工作背景，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年以上软件开发、项目管理以及产品运营推广经验。 </a:t>
            </a:r>
            <a:endParaRPr lang="zh-CN" altLang="en-US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214546" y="1344027"/>
            <a:ext cx="165618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16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徐茂栋</a:t>
            </a:r>
            <a:endParaRPr lang="en-US" altLang="zh-CN" sz="16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/>
            <a:r>
              <a:rPr lang="zh-CN" altLang="en-US" sz="16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创始人、董事长</a:t>
            </a:r>
            <a:endParaRPr lang="en-US" altLang="zh-CN" sz="16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285984" y="3929066"/>
            <a:ext cx="20717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zh-CN" altLang="en-US" sz="1600" b="1" dirty="0" smtClean="0">
                <a:solidFill>
                  <a:srgbClr val="E983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韦京汉</a:t>
            </a:r>
            <a:endParaRPr lang="en-US" altLang="zh-CN" sz="1600" b="1" dirty="0" smtClean="0">
              <a:solidFill>
                <a:srgbClr val="E983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0" hangingPunct="0"/>
            <a:r>
              <a:rPr lang="zh-CN" altLang="en-US" sz="1600" b="1" dirty="0" smtClean="0">
                <a:solidFill>
                  <a:srgbClr val="E983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联合创始人、</a:t>
            </a:r>
            <a:r>
              <a:rPr lang="en-US" altLang="zh-CN" sz="1600" b="1" dirty="0" smtClean="0">
                <a:solidFill>
                  <a:srgbClr val="E9832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SVP</a:t>
            </a:r>
            <a:endParaRPr lang="en-US" altLang="zh-CN" sz="1600" b="1" dirty="0" smtClean="0">
              <a:solidFill>
                <a:srgbClr val="E9832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285984" y="4757662"/>
            <a:ext cx="20717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拥有</a:t>
            </a:r>
            <a:r>
              <a:rPr lang="en-US" altLang="zh-CN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年以上市场营销及管理岗位工作经验。历任窝窝副总裁、嘉士伯啤酒（中国）市场总监、华润雪花啤酒市场副总经理。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2" descr="C:\Users\dong\Desktop\徐总PPT525\7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86118" y="4857760"/>
            <a:ext cx="3428992" cy="2286016"/>
          </a:xfrm>
          <a:prstGeom prst="rect">
            <a:avLst/>
          </a:prstGeom>
          <a:noFill/>
        </p:spPr>
      </p:pic>
      <p:pic>
        <p:nvPicPr>
          <p:cNvPr id="60" name="Picture 2" descr="C:\Users\dong\Desktop\徐总PPT525\7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86512" y="4929198"/>
            <a:ext cx="1571572" cy="1857388"/>
          </a:xfrm>
          <a:prstGeom prst="rect">
            <a:avLst/>
          </a:prstGeom>
          <a:noFill/>
        </p:spPr>
      </p:pic>
      <p:pic>
        <p:nvPicPr>
          <p:cNvPr id="35" name="Picture 2" descr="C:\Users\dong\Desktop\徐总PPT525\7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1504" y="3357562"/>
            <a:ext cx="7643834" cy="1857388"/>
          </a:xfrm>
          <a:prstGeom prst="rect">
            <a:avLst/>
          </a:prstGeom>
          <a:noFill/>
        </p:spPr>
      </p:pic>
      <p:pic>
        <p:nvPicPr>
          <p:cNvPr id="1026" name="Picture 2" descr="C:\Users\dong\Desktop\徐总PPT525\7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64187" y="4857760"/>
            <a:ext cx="3357522" cy="2286016"/>
          </a:xfrm>
          <a:prstGeom prst="rect">
            <a:avLst/>
          </a:prstGeom>
          <a:noFill/>
        </p:spPr>
      </p:pic>
      <p:graphicFrame>
        <p:nvGraphicFramePr>
          <p:cNvPr id="73" name="图表 72"/>
          <p:cNvGraphicFramePr/>
          <p:nvPr/>
        </p:nvGraphicFramePr>
        <p:xfrm>
          <a:off x="6858016" y="1432092"/>
          <a:ext cx="1824650" cy="1558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330782" y="214290"/>
            <a:ext cx="71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 smtClean="0">
                <a:solidFill>
                  <a:srgbClr val="17375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专业和充满活力的管理运营团队</a:t>
            </a:r>
            <a:endParaRPr lang="zh-CN" altLang="en-US" sz="3600" b="1" dirty="0" smtClean="0">
              <a:solidFill>
                <a:srgbClr val="17375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1" name="Object 2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395156" y="1468813"/>
          <a:ext cx="1531402" cy="1531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文本占位符 21"/>
          <p:cNvSpPr>
            <a:spLocks noGrp="1"/>
          </p:cNvSpPr>
          <p:nvPr>
            <p:custDataLst>
              <p:tags r:id="rId10"/>
            </p:custDataLst>
          </p:nvPr>
        </p:nvSpPr>
        <p:spPr bwMode="auto">
          <a:xfrm>
            <a:off x="785784" y="1306067"/>
            <a:ext cx="762001" cy="182336"/>
          </a:xfrm>
          <a:prstGeom prst="rect">
            <a:avLst/>
          </a:prstGeom>
          <a:noFill/>
          <a:effectLst/>
        </p:spPr>
        <p:txBody>
          <a:bodyPr wrap="none" lIns="0" tIns="0" rIns="0" bIns="0" numCol="1" spcCol="0" anchor="ctr" anchorCtr="0">
            <a:noAutofit/>
          </a:bodyPr>
          <a:lstStyle>
            <a:lvl1pPr marL="0" marR="0" indent="0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780" marR="0" indent="-14287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2pPr>
            <a:lvl3pPr marL="295275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3pPr>
            <a:lvl4pPr marL="431800" marR="0" indent="-13525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89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4pPr>
            <a:lvl5pPr marL="582930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Char char="–"/>
              <a:def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5pPr>
            <a:lvl6pPr marL="122618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9227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5836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62445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fld id="{EE5008CB-1C48-486F-9BD4-8F2A344D6220}" type="datetime'''''互''联''''''''''''''''''''''''网''''''''从''''''''''''业'''''''">
              <a:rPr lang="en-US" altLang="zh-CN" sz="1200" b="1" smtClean="0">
                <a:solidFill>
                  <a:srgbClr val="37A0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fld>
            <a:endParaRPr lang="zh-CN" altLang="en-US" sz="1200" b="1" dirty="0">
              <a:solidFill>
                <a:srgbClr val="37A0D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824895" y="1910320"/>
            <a:ext cx="649065" cy="649065"/>
          </a:xfrm>
          <a:prstGeom prst="ellipse">
            <a:avLst/>
          </a:prstGeom>
          <a:solidFill>
            <a:srgbClr val="25569F"/>
          </a:solidFill>
          <a:ln w="5715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913400" y="1938787"/>
            <a:ext cx="495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懂互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联网</a:t>
            </a:r>
            <a:endParaRPr lang="zh-CN" altLang="en-US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57158" y="814312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星河互联合伙人背景分布</a:t>
            </a:r>
            <a:endParaRPr lang="zh-CN" altLang="en-US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2" name="Object 2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2584111" y="1440951"/>
          <a:ext cx="1559261" cy="1559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3" name="文本占位符 21"/>
          <p:cNvSpPr>
            <a:spLocks noGrp="1"/>
          </p:cNvSpPr>
          <p:nvPr>
            <p:custDataLst>
              <p:tags r:id="rId12"/>
            </p:custDataLst>
          </p:nvPr>
        </p:nvSpPr>
        <p:spPr bwMode="auto">
          <a:xfrm>
            <a:off x="2974742" y="1245107"/>
            <a:ext cx="785818" cy="251711"/>
          </a:xfrm>
          <a:prstGeom prst="rect">
            <a:avLst/>
          </a:prstGeom>
          <a:noFill/>
          <a:effectLst/>
        </p:spPr>
        <p:txBody>
          <a:bodyPr wrap="none" lIns="0" tIns="0" rIns="0" bIns="0" numCol="1" spcCol="0" anchor="ctr" anchorCtr="0">
            <a:noAutofit/>
          </a:bodyPr>
          <a:lstStyle>
            <a:lvl1pPr marL="0" marR="0" indent="0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780" marR="0" indent="-14287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2pPr>
            <a:lvl3pPr marL="295275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3pPr>
            <a:lvl4pPr marL="431800" marR="0" indent="-13525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89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4pPr>
            <a:lvl5pPr marL="582930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Char char="–"/>
              <a:def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5pPr>
            <a:lvl6pPr marL="122618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9227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5836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62445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zh-CN" altLang="en-US" sz="1200" b="1" dirty="0" smtClean="0">
                <a:solidFill>
                  <a:srgbClr val="8E579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曾是创业者</a:t>
            </a:r>
            <a:endParaRPr lang="zh-CN" altLang="en-US" sz="1200" b="1" dirty="0">
              <a:solidFill>
                <a:srgbClr val="8E579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2987489" y="1822143"/>
            <a:ext cx="660872" cy="660872"/>
          </a:xfrm>
          <a:prstGeom prst="ellipse">
            <a:avLst/>
          </a:prstGeom>
          <a:solidFill>
            <a:srgbClr val="5F406C"/>
          </a:solidFill>
          <a:ln w="5715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TextBox 44"/>
          <p:cNvSpPr txBox="1"/>
          <p:nvPr/>
        </p:nvSpPr>
        <p:spPr>
          <a:xfrm>
            <a:off x="3045913" y="1938763"/>
            <a:ext cx="5715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理解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</a:t>
            </a:r>
            <a:endParaRPr lang="zh-CN" altLang="en-US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46" name="Object 2"/>
          <p:cNvGraphicFramePr>
            <a:graphicFrameLocks noChangeAspect="1"/>
          </p:cNvGraphicFramePr>
          <p:nvPr>
            <p:custDataLst>
              <p:tags r:id="rId13"/>
            </p:custDataLst>
          </p:nvPr>
        </p:nvGraphicFramePr>
        <p:xfrm>
          <a:off x="4752873" y="1444307"/>
          <a:ext cx="1559261" cy="15594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7" name="文本占位符 21"/>
          <p:cNvSpPr>
            <a:spLocks noGrp="1"/>
          </p:cNvSpPr>
          <p:nvPr>
            <p:custDataLst>
              <p:tags r:id="rId14"/>
            </p:custDataLst>
          </p:nvPr>
        </p:nvSpPr>
        <p:spPr bwMode="auto">
          <a:xfrm>
            <a:off x="5143504" y="1214422"/>
            <a:ext cx="857258" cy="251711"/>
          </a:xfrm>
          <a:prstGeom prst="rect">
            <a:avLst/>
          </a:prstGeom>
          <a:noFill/>
          <a:effectLst/>
        </p:spPr>
        <p:txBody>
          <a:bodyPr wrap="none" lIns="0" tIns="0" rIns="0" bIns="0" numCol="1" spcCol="0" anchor="ctr" anchorCtr="0">
            <a:noAutofit/>
          </a:bodyPr>
          <a:lstStyle>
            <a:lvl1pPr marL="0" marR="0" indent="0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780" marR="0" indent="-14287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2pPr>
            <a:lvl3pPr marL="295275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3pPr>
            <a:lvl4pPr marL="431800" marR="0" indent="-13525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89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4pPr>
            <a:lvl5pPr marL="582930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Char char="–"/>
              <a:def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5pPr>
            <a:lvl6pPr marL="122618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9227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5836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62445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altLang="zh-CN" sz="1200" b="1" dirty="0" smtClean="0">
                <a:solidFill>
                  <a:srgbClr val="37A0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PE/VC</a:t>
            </a:r>
            <a:r>
              <a:rPr lang="zh-CN" altLang="en-US" sz="1200" b="1" dirty="0" smtClean="0">
                <a:solidFill>
                  <a:srgbClr val="37A0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背景</a:t>
            </a:r>
            <a:endParaRPr lang="zh-CN" altLang="en-US" sz="1200" b="1" dirty="0">
              <a:solidFill>
                <a:srgbClr val="37A0D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5214942" y="1857364"/>
            <a:ext cx="660872" cy="660872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文本占位符 21"/>
          <p:cNvSpPr>
            <a:spLocks noGrp="1"/>
          </p:cNvSpPr>
          <p:nvPr>
            <p:custDataLst>
              <p:tags r:id="rId15"/>
            </p:custDataLst>
          </p:nvPr>
        </p:nvSpPr>
        <p:spPr bwMode="auto">
          <a:xfrm>
            <a:off x="8215336" y="1428736"/>
            <a:ext cx="428630" cy="251711"/>
          </a:xfrm>
          <a:prstGeom prst="rect">
            <a:avLst/>
          </a:prstGeom>
          <a:noFill/>
          <a:effectLst/>
        </p:spPr>
        <p:txBody>
          <a:bodyPr wrap="none" lIns="0" tIns="0" rIns="0" bIns="0" numCol="1" spcCol="0" anchor="ctr" anchorCtr="0">
            <a:noAutofit/>
          </a:bodyPr>
          <a:lstStyle>
            <a:lvl1pPr marL="0" marR="0" indent="0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780" marR="0" indent="-14287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2pPr>
            <a:lvl3pPr marL="295275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3pPr>
            <a:lvl4pPr marL="431800" marR="0" indent="-13525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89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4pPr>
            <a:lvl5pPr marL="582930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Char char="–"/>
              <a:def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5pPr>
            <a:lvl6pPr marL="122618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9227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5836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62445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zh-CN" altLang="en-US" sz="1400" dirty="0" smtClean="0">
                <a:solidFill>
                  <a:srgbClr val="8E579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博士</a:t>
            </a:r>
            <a:endParaRPr lang="zh-CN" altLang="en-US" sz="1400" dirty="0">
              <a:solidFill>
                <a:srgbClr val="8E579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57158" y="2957452"/>
            <a:ext cx="33123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星河互联合伙人举例</a:t>
            </a:r>
            <a:endParaRPr lang="zh-CN" altLang="en-US" sz="2000" b="1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椭圆 73"/>
          <p:cNvSpPr/>
          <p:nvPr/>
        </p:nvSpPr>
        <p:spPr>
          <a:xfrm>
            <a:off x="7454453" y="1889372"/>
            <a:ext cx="660872" cy="660872"/>
          </a:xfrm>
          <a:prstGeom prst="ellipse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文本占位符 21"/>
          <p:cNvSpPr>
            <a:spLocks noGrp="1"/>
          </p:cNvSpPr>
          <p:nvPr>
            <p:custDataLst>
              <p:tags r:id="rId16"/>
            </p:custDataLst>
          </p:nvPr>
        </p:nvSpPr>
        <p:spPr bwMode="auto">
          <a:xfrm>
            <a:off x="8286776" y="2609141"/>
            <a:ext cx="428630" cy="251711"/>
          </a:xfrm>
          <a:prstGeom prst="rect">
            <a:avLst/>
          </a:prstGeom>
          <a:noFill/>
          <a:effectLst/>
        </p:spPr>
        <p:txBody>
          <a:bodyPr wrap="none" lIns="0" tIns="0" rIns="0" bIns="0" numCol="1" spcCol="0" anchor="ctr" anchorCtr="0">
            <a:noAutofit/>
          </a:bodyPr>
          <a:lstStyle>
            <a:lvl1pPr marL="0" marR="0" indent="0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780" marR="0" indent="-14287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2pPr>
            <a:lvl3pPr marL="295275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3pPr>
            <a:lvl4pPr marL="431800" marR="0" indent="-13525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89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4pPr>
            <a:lvl5pPr marL="582930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Char char="–"/>
              <a:def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5pPr>
            <a:lvl6pPr marL="122618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9227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5836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62445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zh-CN" altLang="en-US" sz="1400" dirty="0" smtClean="0">
                <a:solidFill>
                  <a:srgbClr val="37A0D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硕士</a:t>
            </a:r>
            <a:endParaRPr lang="zh-CN" altLang="en-US" sz="1400" dirty="0">
              <a:solidFill>
                <a:srgbClr val="37A0D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7715272" y="1537571"/>
            <a:ext cx="5405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altLang="en-US" dirty="0" smtClean="0">
                <a:solidFill>
                  <a:schemeClr val="bg1"/>
                </a:solidFill>
              </a:rPr>
              <a:t>10</a:t>
            </a:r>
            <a:r>
              <a:rPr lang="en-US" altLang="zh-CN" dirty="0" smtClean="0">
                <a:solidFill>
                  <a:schemeClr val="bg1"/>
                </a:solidFill>
              </a:rPr>
              <a:t>%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7767660" y="2446801"/>
            <a:ext cx="5405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altLang="en-US" dirty="0" smtClean="0">
                <a:solidFill>
                  <a:schemeClr val="bg1"/>
                </a:solidFill>
              </a:rPr>
              <a:t>64</a:t>
            </a:r>
            <a:r>
              <a:rPr lang="en-US" altLang="zh-CN" dirty="0" smtClean="0">
                <a:solidFill>
                  <a:schemeClr val="bg1"/>
                </a:solidFill>
              </a:rPr>
              <a:t>%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78" name="文本占位符 21"/>
          <p:cNvSpPr>
            <a:spLocks noGrp="1"/>
          </p:cNvSpPr>
          <p:nvPr>
            <p:custDataLst>
              <p:tags r:id="rId17"/>
            </p:custDataLst>
          </p:nvPr>
        </p:nvSpPr>
        <p:spPr bwMode="auto">
          <a:xfrm>
            <a:off x="7429520" y="1214422"/>
            <a:ext cx="642942" cy="251711"/>
          </a:xfrm>
          <a:prstGeom prst="rect">
            <a:avLst/>
          </a:prstGeom>
          <a:noFill/>
          <a:effectLst/>
        </p:spPr>
        <p:txBody>
          <a:bodyPr wrap="none" lIns="0" tIns="0" rIns="0" bIns="0" numCol="1" spcCol="0" anchor="ctr" anchorCtr="0">
            <a:noAutofit/>
          </a:bodyPr>
          <a:lstStyle>
            <a:lvl1pPr marL="0" marR="0" indent="0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None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4780" marR="0" indent="-14287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20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2pPr>
            <a:lvl3pPr marL="295275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–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3pPr>
            <a:lvl4pPr marL="431800" marR="0" indent="-13525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89000"/>
              <a:buFontTx/>
              <a:buChar char="•"/>
              <a:def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4pPr>
            <a:lvl5pPr marL="582930" marR="0" indent="-149225" algn="l" defTabSz="8953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Char char="–"/>
              <a:defRPr kumimoji="0" lang="en-US" altLang="zh-CN" sz="16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华文楷体" panose="02010600040101010101" pitchFamily="2" charset="-122"/>
              </a:defRPr>
            </a:lvl5pPr>
            <a:lvl6pPr marL="122618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6pPr>
            <a:lvl7pPr marL="169227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7pPr>
            <a:lvl8pPr marL="215836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8pPr>
            <a:lvl9pPr marL="2624455" indent="-132715" algn="l" defTabSz="912495" rtl="0" eaLnBrk="1" fontAlgn="base" hangingPunct="1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panose="020B0604020202020204" pitchFamily="34" charset="0"/>
              <a:buChar char="-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zh-CN" altLang="en-US" sz="1200" b="1" dirty="0" smtClean="0">
                <a:solidFill>
                  <a:srgbClr val="8E5797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lt"/>
              </a:rPr>
              <a:t>学历背景</a:t>
            </a:r>
            <a:endParaRPr lang="zh-CN" altLang="en-US" sz="1200" b="1" dirty="0">
              <a:solidFill>
                <a:srgbClr val="8E5797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285852" y="1774802"/>
            <a:ext cx="5405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altLang="en-US" dirty="0" smtClean="0">
                <a:solidFill>
                  <a:schemeClr val="bg1"/>
                </a:solidFill>
              </a:rPr>
              <a:t>55</a:t>
            </a:r>
            <a:r>
              <a:rPr lang="en-US" altLang="zh-CN" dirty="0" smtClean="0">
                <a:solidFill>
                  <a:schemeClr val="bg1"/>
                </a:solidFill>
              </a:rPr>
              <a:t>%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3474808" y="1748529"/>
            <a:ext cx="5405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altLang="en-US" dirty="0" smtClean="0">
                <a:solidFill>
                  <a:schemeClr val="bg1"/>
                </a:solidFill>
              </a:rPr>
              <a:t>28</a:t>
            </a:r>
            <a:r>
              <a:rPr lang="en-US" altLang="zh-CN" dirty="0" smtClean="0">
                <a:solidFill>
                  <a:schemeClr val="bg1"/>
                </a:solidFill>
              </a:rPr>
              <a:t>%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643570" y="1717844"/>
            <a:ext cx="54053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 sz="1600" b="0" i="0" u="none" strike="noStrike" kern="1200" baseline="0">
                <a:solidFill>
                  <a:prstClr val="black"/>
                </a:solidFill>
                <a:latin typeface="+mn-lt"/>
                <a:ea typeface="+mn-ea"/>
                <a:cs typeface="+mn-cs"/>
              </a:defRPr>
            </a:pPr>
            <a:r>
              <a:rPr lang="en-US" altLang="en-US" dirty="0" smtClean="0">
                <a:solidFill>
                  <a:schemeClr val="bg1"/>
                </a:solidFill>
              </a:rPr>
              <a:t>37</a:t>
            </a:r>
            <a:r>
              <a:rPr lang="en-US" altLang="zh-CN" dirty="0" smtClean="0">
                <a:solidFill>
                  <a:schemeClr val="bg1"/>
                </a:solidFill>
              </a:rPr>
              <a:t>%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714480" y="4456521"/>
            <a:ext cx="188011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张志成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互联网旅游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曾任窝窝运营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VP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在搜狐任职长达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215009" y="6072206"/>
            <a:ext cx="142585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王磊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互联网汽车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曾在乐视汽车担任产品总监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954822" y="4456521"/>
            <a:ext cx="19743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王波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云计算大数据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曾创办云计算企业，此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前任职中移动及思科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80044" y="4456521"/>
            <a:ext cx="19066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刘玮玮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人工智能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曾任前京东智能战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略投资负责人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429124" y="4456521"/>
            <a:ext cx="13573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牟敏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数字娱乐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曾在中软和博雅任职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483156" y="4456521"/>
            <a:ext cx="223224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吴威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互联网农业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此前曾创办两家农业公司，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生态农业产业的实践者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304894" y="6029343"/>
            <a:ext cx="219573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朱玫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互联网教育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深耕互联网产品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11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年，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曾就职于搜狗、百度、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360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4519974" y="6029343"/>
            <a:ext cx="21237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仇知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企业服务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曾任职于用友网络投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资部与华创盛景基金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214482" y="6029343"/>
            <a:ext cx="187974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赵广智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互联网金融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PE</a:t>
            </a:r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经验，曾任职浦东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创投、江苏高投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071474" y="6029343"/>
            <a:ext cx="180337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陈丛冲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互联网医疗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曾任职中金投行部，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主导过多起上市与并购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85720" y="4456521"/>
            <a:ext cx="2376264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关屿</a:t>
            </a:r>
            <a:endParaRPr lang="en-US" altLang="zh-CN" sz="10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互联网餐饮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曾任窝窝餐饮事业</a:t>
            </a:r>
            <a:endParaRPr lang="en-US" altLang="zh-CN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部总经理</a:t>
            </a:r>
            <a:endParaRPr lang="zh-CN" altLang="en-US" sz="8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灯片编号占位符 3"/>
          <p:cNvSpPr txBox="1"/>
          <p:nvPr/>
        </p:nvSpPr>
        <p:spPr>
          <a:xfrm>
            <a:off x="6553200" y="6499226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AF02668-ABF6-4DBE-BBD0-B7F734855D0F}" type="slidenum"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" y="24"/>
            <a:ext cx="9144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85786" y="3429000"/>
            <a:ext cx="735811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4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</a:t>
            </a:r>
            <a:r>
              <a:rPr lang="zh-CN" altLang="en-US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文化</a:t>
            </a:r>
            <a:endParaRPr lang="en-US" altLang="zh-CN" sz="4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阿宽\设计资料\星河互联\星河互联公司介绍PPT\配图\插图-使命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阿宽\设计资料\201605\徐总PPT0504\0506\创业更简单.jp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-180528" y="-27384"/>
            <a:ext cx="4357686" cy="1069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让创业更简单</a:t>
            </a:r>
            <a:endParaRPr lang="en-US" altLang="zh-CN" sz="4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3"/>
          <p:cNvSpPr txBox="1"/>
          <p:nvPr/>
        </p:nvSpPr>
        <p:spPr>
          <a:xfrm>
            <a:off x="6553200" y="6499226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AF02668-ABF6-4DBE-BBD0-B7F734855D0F}" type="slidenum"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04246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我们的使命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阿宽\设计资料\201605\徐总PPT525\图片1副本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-10053" y="0"/>
            <a:ext cx="9154053" cy="6858000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0" y="4000504"/>
            <a:ext cx="9144000" cy="2357454"/>
          </a:xfrm>
          <a:prstGeom prst="rect">
            <a:avLst/>
          </a:prstGeom>
          <a:solidFill>
            <a:schemeClr val="tx1">
              <a:lumMod val="95000"/>
              <a:lumOff val="5000"/>
              <a:alpha val="3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71470" y="3929066"/>
            <a:ext cx="8072462" cy="2264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5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我们在培育一片森林</a:t>
            </a:r>
            <a:endParaRPr lang="en-US" altLang="zh-CN" sz="50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5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不是一棵大树</a:t>
            </a:r>
            <a:endParaRPr lang="zh-CN" altLang="en-US" sz="5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灯片编号占位符 3"/>
          <p:cNvSpPr txBox="1"/>
          <p:nvPr/>
        </p:nvSpPr>
        <p:spPr>
          <a:xfrm>
            <a:off x="6553200" y="6499226"/>
            <a:ext cx="21336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BAF02668-ABF6-4DBE-BBD0-B7F734855D0F}" type="slidenum">
              <a:rPr kumimoji="0" lang="zh-CN" altLang="en-US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fld>
            <a:endParaRPr kumimoji="0" lang="zh-CN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50000"/>
                  <a:lumOff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" y="24"/>
            <a:ext cx="9144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42976" y="3429000"/>
            <a:ext cx="7000924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4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精彩回顾</a:t>
            </a:r>
            <a:endParaRPr lang="en-US" altLang="zh-CN" sz="4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en-US" altLang="zh-CN" sz="2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整合各方资源 、多种方式助力创业者</a:t>
            </a:r>
            <a:endParaRPr lang="en-US" altLang="zh-CN" sz="26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2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让创业更简单</a:t>
            </a:r>
            <a:endParaRPr lang="zh-CN" altLang="en-US" sz="2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95040" y="5143512"/>
            <a:ext cx="8391802" cy="1120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7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星河互联不断升级，由联合创业平台升级为一站式互联网创业服务开放平台，并把创业服务向非成员企业开放，集多家第三方服务商，构建联合创业、项目、资金等核心服务，空间、培训、公关等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多个模块的一站式、立体化、全程的创业服务平台。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00033" y="3737778"/>
            <a:ext cx="4143405" cy="1334296"/>
            <a:chOff x="500034" y="3737778"/>
            <a:chExt cx="3757784" cy="1188940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 bwMode="auto">
            <a:xfrm>
              <a:off x="500034" y="3737778"/>
              <a:ext cx="1849463" cy="1188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2415549" y="3737778"/>
              <a:ext cx="1842269" cy="11889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1" name="TextBox 1"/>
          <p:cNvSpPr txBox="1"/>
          <p:nvPr/>
        </p:nvSpPr>
        <p:spPr>
          <a:xfrm>
            <a:off x="285720" y="188640"/>
            <a:ext cx="86044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A7E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>
                <a:solidFill>
                  <a:srgbClr val="17375E"/>
                </a:solidFill>
              </a:rPr>
              <a:t>星河互联不断迭代升级</a:t>
            </a:r>
            <a:endParaRPr lang="en-US" altLang="zh-CN" dirty="0" smtClean="0">
              <a:solidFill>
                <a:srgbClr val="17375E"/>
              </a:solidFill>
            </a:endParaRPr>
          </a:p>
          <a:p>
            <a:r>
              <a:rPr lang="zh-CN" altLang="en-US" dirty="0" smtClean="0">
                <a:solidFill>
                  <a:srgbClr val="17375E"/>
                </a:solidFill>
              </a:rPr>
              <a:t>平台创业服务不断扩展 </a:t>
            </a:r>
            <a:endParaRPr lang="en-US" altLang="zh-CN" dirty="0" smtClean="0">
              <a:solidFill>
                <a:srgbClr val="17375E"/>
              </a:solidFill>
            </a:endParaRPr>
          </a:p>
          <a:p>
            <a:endParaRPr lang="en-US" altLang="zh-CN" dirty="0" smtClean="0">
              <a:solidFill>
                <a:srgbClr val="17375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462157" y="1500174"/>
            <a:ext cx="8242235" cy="2143140"/>
            <a:chOff x="462158" y="1500174"/>
            <a:chExt cx="7967494" cy="2071702"/>
          </a:xfrm>
        </p:grpSpPr>
        <p:pic>
          <p:nvPicPr>
            <p:cNvPr id="3080" name="Picture 8"/>
            <p:cNvPicPr>
              <a:picLocks noChangeAspect="1" noChangeArrowheads="1"/>
            </p:cNvPicPr>
            <p:nvPr/>
          </p:nvPicPr>
          <p:blipFill>
            <a:blip r:embed="rId3" cstate="screen"/>
            <a:srcRect l="19128" r="2993"/>
            <a:stretch>
              <a:fillRect/>
            </a:stretch>
          </p:blipFill>
          <p:spPr bwMode="auto">
            <a:xfrm>
              <a:off x="462158" y="1500174"/>
              <a:ext cx="4071966" cy="207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605562" y="1500174"/>
              <a:ext cx="3824090" cy="20717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59019" y="3714752"/>
            <a:ext cx="2027560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58016" y="3714752"/>
            <a:ext cx="1857388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14290"/>
            <a:ext cx="8069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A7E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17375E"/>
                </a:solidFill>
              </a:rPr>
              <a:t>星河空间</a:t>
            </a:r>
            <a:r>
              <a:rPr lang="zh-CN" altLang="en-US" dirty="0" smtClean="0">
                <a:solidFill>
                  <a:srgbClr val="17375E"/>
                </a:solidFill>
              </a:rPr>
              <a:t>整合多方资源</a:t>
            </a:r>
            <a:endParaRPr lang="en-US" altLang="zh-CN" dirty="0" smtClean="0">
              <a:solidFill>
                <a:srgbClr val="17375E"/>
              </a:solidFill>
            </a:endParaRPr>
          </a:p>
          <a:p>
            <a:r>
              <a:rPr lang="zh-CN" altLang="en-US" dirty="0">
                <a:solidFill>
                  <a:srgbClr val="17375E"/>
                </a:solidFill>
              </a:rPr>
              <a:t>帮助</a:t>
            </a:r>
            <a:r>
              <a:rPr lang="zh-CN" altLang="en-US" dirty="0" smtClean="0">
                <a:solidFill>
                  <a:srgbClr val="17375E"/>
                </a:solidFill>
              </a:rPr>
              <a:t>创业者对接资源、交流分享、拓展人脉</a:t>
            </a:r>
            <a:endParaRPr lang="zh-CN" altLang="en-US" dirty="0">
              <a:solidFill>
                <a:srgbClr val="17375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7158" y="3075964"/>
            <a:ext cx="2857520" cy="273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6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星河空间常年举办了上百场创业分享活动，包括创业私董会、创业沙龙、第八届中国云计算大会创新创业评选、星享汇等，累计为上万名创业者提供知识共享、资源对接服务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星河空间也成为众多创业者新的“据点”，为创业者加油补给。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10"/>
          <p:cNvGrpSpPr/>
          <p:nvPr/>
        </p:nvGrpSpPr>
        <p:grpSpPr>
          <a:xfrm>
            <a:off x="3500430" y="2071678"/>
            <a:ext cx="5643602" cy="3786214"/>
            <a:chOff x="968763" y="1042790"/>
            <a:chExt cx="6794352" cy="4463711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968763" y="1050376"/>
              <a:ext cx="3336171" cy="20928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2" name="Picture 4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425751" y="1042790"/>
              <a:ext cx="3337364" cy="2100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3" name="Picture 5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418819" y="3286124"/>
              <a:ext cx="3335131" cy="22203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68763" y="3271744"/>
              <a:ext cx="3336171" cy="22210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12" name="Picture 2" descr="D:\阿宽\设计资料\众创空间\空间LOGO标准组合.pn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59844" y="1937758"/>
            <a:ext cx="1510831" cy="10415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3261030" y="4684043"/>
            <a:ext cx="5429256" cy="1763418"/>
            <a:chOff x="1285852" y="5115600"/>
            <a:chExt cx="5364544" cy="174240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1285852" y="5115600"/>
              <a:ext cx="2649601" cy="174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000496" y="5115600"/>
              <a:ext cx="2649900" cy="174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26" name="矩形 25"/>
          <p:cNvSpPr/>
          <p:nvPr/>
        </p:nvSpPr>
        <p:spPr>
          <a:xfrm>
            <a:off x="3261030" y="5949023"/>
            <a:ext cx="2664472" cy="500066"/>
          </a:xfrm>
          <a:prstGeom prst="rect">
            <a:avLst/>
          </a:prstGeom>
          <a:solidFill>
            <a:srgbClr val="0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706615"/>
            <a:ext cx="2714644" cy="179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7" name="矩形 26"/>
          <p:cNvSpPr/>
          <p:nvPr/>
        </p:nvSpPr>
        <p:spPr>
          <a:xfrm>
            <a:off x="6025814" y="5949023"/>
            <a:ext cx="2664472" cy="500066"/>
          </a:xfrm>
          <a:prstGeom prst="rect">
            <a:avLst/>
          </a:prstGeom>
          <a:solidFill>
            <a:srgbClr val="0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453682" y="5949023"/>
            <a:ext cx="2664472" cy="500066"/>
          </a:xfrm>
          <a:prstGeom prst="rect">
            <a:avLst/>
          </a:prstGeom>
          <a:solidFill>
            <a:srgbClr val="0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357158" y="142852"/>
            <a:ext cx="77153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A7E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17375E"/>
                </a:solidFill>
              </a:rPr>
              <a:t>星河</a:t>
            </a:r>
            <a:r>
              <a:rPr lang="zh-CN" altLang="en-US" dirty="0" smtClean="0">
                <a:solidFill>
                  <a:srgbClr val="17375E"/>
                </a:solidFill>
              </a:rPr>
              <a:t>商学院 实战</a:t>
            </a:r>
            <a:r>
              <a:rPr lang="zh-CN" altLang="en-US" dirty="0">
                <a:solidFill>
                  <a:srgbClr val="17375E"/>
                </a:solidFill>
              </a:rPr>
              <a:t>特</a:t>
            </a:r>
            <a:r>
              <a:rPr lang="zh-CN" altLang="en-US" dirty="0" smtClean="0">
                <a:solidFill>
                  <a:srgbClr val="17375E"/>
                </a:solidFill>
              </a:rPr>
              <a:t>训</a:t>
            </a:r>
            <a:endParaRPr lang="en-US" altLang="zh-CN" dirty="0" smtClean="0">
              <a:solidFill>
                <a:srgbClr val="17375E"/>
              </a:solidFill>
            </a:endParaRPr>
          </a:p>
          <a:p>
            <a:r>
              <a:rPr lang="zh-CN" altLang="en-US" dirty="0" smtClean="0">
                <a:solidFill>
                  <a:srgbClr val="17375E"/>
                </a:solidFill>
              </a:rPr>
              <a:t>导师大咖帮助创业者快速成长</a:t>
            </a:r>
            <a:endParaRPr lang="zh-CN" altLang="en-US" dirty="0">
              <a:solidFill>
                <a:srgbClr val="17375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2644598"/>
            <a:ext cx="264320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7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国内外权威专家、学者为创业者现场指点，实操演练，颇受创业者好评。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3906" y="5969151"/>
            <a:ext cx="1723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金杜律师事务所合伙人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王晖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230365" y="5969151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天健会计师事务所高合伙人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何降星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Picture 2" descr="D:\阿宽\设计资料\星河旗下LOGO\LOGO设计稿\定稿的\创业学院\商学院 LOGO2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83653" y="1928802"/>
            <a:ext cx="2310919" cy="723130"/>
          </a:xfrm>
          <a:prstGeom prst="rect">
            <a:avLst/>
          </a:prstGeom>
          <a:noFill/>
        </p:spPr>
      </p:pic>
      <p:sp>
        <p:nvSpPr>
          <p:cNvPr id="24" name="TextBox 23"/>
          <p:cNvSpPr txBox="1"/>
          <p:nvPr/>
        </p:nvSpPr>
        <p:spPr>
          <a:xfrm>
            <a:off x="485147" y="5949023"/>
            <a:ext cx="1704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大数据商用第一人</a:t>
            </a:r>
            <a:endParaRPr lang="en-US" altLang="zh-CN" sz="12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维克托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迈尔</a:t>
            </a:r>
            <a:r>
              <a:rPr lang="en-US" altLang="zh-CN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·</a:t>
            </a:r>
            <a:r>
              <a:rPr lang="zh-CN" altLang="en-US" sz="1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舍恩伯格</a:t>
            </a:r>
            <a:endParaRPr lang="zh-CN" altLang="en-US" sz="1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86116" y="1519867"/>
            <a:ext cx="5429256" cy="305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00034" y="1428736"/>
            <a:ext cx="4085255" cy="2307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94661" y="3808172"/>
            <a:ext cx="1977340" cy="1172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00035" y="3808172"/>
            <a:ext cx="1988926" cy="1199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矩形 6"/>
          <p:cNvSpPr/>
          <p:nvPr/>
        </p:nvSpPr>
        <p:spPr>
          <a:xfrm>
            <a:off x="5012666" y="2824946"/>
            <a:ext cx="3456384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通过线上，线下帮助创业企业对接投资人。举办各种精品项目的路演活动，帮助企业快速对接经纬 、红彬、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IDG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、真格、中科招商等数百家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VC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机构，帮助成员企业快速融资。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0035" y="5094056"/>
            <a:ext cx="2000264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95601" y="5094057"/>
            <a:ext cx="1976400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"/>
          <p:cNvSpPr txBox="1"/>
          <p:nvPr/>
        </p:nvSpPr>
        <p:spPr>
          <a:xfrm>
            <a:off x="358936" y="313624"/>
            <a:ext cx="811011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A7E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>
                <a:solidFill>
                  <a:srgbClr val="17375E"/>
                </a:solidFill>
              </a:rPr>
              <a:t>多种形式对接投资机构</a:t>
            </a:r>
            <a:endParaRPr lang="en-US" altLang="zh-CN" dirty="0" smtClean="0">
              <a:solidFill>
                <a:srgbClr val="17375E"/>
              </a:solidFill>
            </a:endParaRPr>
          </a:p>
          <a:p>
            <a:r>
              <a:rPr lang="zh-CN" altLang="en-US" dirty="0" smtClean="0">
                <a:solidFill>
                  <a:srgbClr val="17375E"/>
                </a:solidFill>
              </a:rPr>
              <a:t>帮助创业公司快速融资</a:t>
            </a:r>
            <a:endParaRPr lang="en-US" altLang="zh-CN" dirty="0" smtClean="0">
              <a:solidFill>
                <a:srgbClr val="17375E"/>
              </a:solidFill>
            </a:endParaRPr>
          </a:p>
          <a:p>
            <a:endParaRPr lang="en-US" altLang="zh-CN" dirty="0" smtClean="0">
              <a:solidFill>
                <a:srgbClr val="17375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4851" y="252691"/>
            <a:ext cx="8521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A7E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2">
                    <a:lumMod val="50000"/>
                  </a:schemeClr>
                </a:solidFill>
              </a:rPr>
              <a:t>联袂</a:t>
            </a:r>
            <a:r>
              <a:rPr lang="zh-CN" altLang="en-US" dirty="0" smtClean="0">
                <a:solidFill>
                  <a:srgbClr val="17375E"/>
                </a:solidFill>
              </a:rPr>
              <a:t>旗下</a:t>
            </a:r>
            <a:r>
              <a:rPr lang="en-US" altLang="zh-CN" dirty="0" smtClean="0">
                <a:solidFill>
                  <a:srgbClr val="17375E"/>
                </a:solidFill>
              </a:rPr>
              <a:t>VR</a:t>
            </a:r>
            <a:r>
              <a:rPr lang="zh-CN" altLang="en-US" dirty="0" smtClean="0">
                <a:solidFill>
                  <a:srgbClr val="17375E"/>
                </a:solidFill>
              </a:rPr>
              <a:t>企业推出</a:t>
            </a:r>
            <a:endParaRPr lang="en-US" altLang="zh-CN" dirty="0" smtClean="0">
              <a:solidFill>
                <a:srgbClr val="17375E"/>
              </a:solidFill>
            </a:endParaRPr>
          </a:p>
          <a:p>
            <a:r>
              <a:rPr lang="zh-CN" altLang="en-US" dirty="0" smtClean="0">
                <a:solidFill>
                  <a:srgbClr val="17375E"/>
                </a:solidFill>
              </a:rPr>
              <a:t>中国首场</a:t>
            </a:r>
            <a:r>
              <a:rPr lang="en-US" altLang="zh-CN" dirty="0" smtClean="0">
                <a:solidFill>
                  <a:srgbClr val="17375E"/>
                </a:solidFill>
              </a:rPr>
              <a:t>VR SHOW</a:t>
            </a:r>
            <a:endParaRPr lang="zh-CN" altLang="en-US" dirty="0">
              <a:solidFill>
                <a:srgbClr val="17375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42910" y="5309258"/>
            <a:ext cx="7840038" cy="11201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7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携旗下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VR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公司集体亮相，联袂发布行业首创的技术、应用和内容，并以中国首场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VR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形式发布会，帮助成员企业做联合发布、推广，帮助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创业企业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抢占市场先机。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ts val="2700"/>
              </a:lnSpc>
            </a:pP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30" name="Picture 6" descr="C:\Users\jrcy\Desktop\1O4A1953_副本.jpg"/>
          <p:cNvPicPr>
            <a:picLocks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685090" y="1714488"/>
            <a:ext cx="3816000" cy="2259448"/>
          </a:xfrm>
          <a:prstGeom prst="rect">
            <a:avLst/>
          </a:prstGeom>
          <a:noFill/>
        </p:spPr>
      </p:pic>
      <p:pic>
        <p:nvPicPr>
          <p:cNvPr id="1032" name="Picture 8" descr="C:\Users\jrcy\Desktop\1O4A2120_副本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2263" y="4022339"/>
            <a:ext cx="1908000" cy="1264050"/>
          </a:xfrm>
          <a:prstGeom prst="rect">
            <a:avLst/>
          </a:prstGeom>
          <a:noFill/>
        </p:spPr>
      </p:pic>
      <p:pic>
        <p:nvPicPr>
          <p:cNvPr id="6" name="Picture 7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04194" y="4034784"/>
            <a:ext cx="1908000" cy="12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8"/>
          <p:cNvPicPr>
            <a:picLocks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93090" y="4000504"/>
            <a:ext cx="1908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3" name="Picture 9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9770" y="4022789"/>
            <a:ext cx="1908000" cy="12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4348" y="1714488"/>
            <a:ext cx="3929090" cy="225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108" y="214290"/>
            <a:ext cx="79746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A7E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rgbClr val="17375E"/>
                </a:solidFill>
              </a:rPr>
              <a:t>携手</a:t>
            </a:r>
            <a:r>
              <a:rPr lang="zh-CN" altLang="en-US" dirty="0" smtClean="0">
                <a:solidFill>
                  <a:srgbClr val="17375E"/>
                </a:solidFill>
              </a:rPr>
              <a:t>中国</a:t>
            </a:r>
            <a:r>
              <a:rPr lang="zh-CN" altLang="en-US" dirty="0">
                <a:solidFill>
                  <a:srgbClr val="17375E"/>
                </a:solidFill>
              </a:rPr>
              <a:t>云计算大会 </a:t>
            </a:r>
            <a:r>
              <a:rPr lang="zh-CN" altLang="en-US" dirty="0" smtClean="0">
                <a:solidFill>
                  <a:srgbClr val="17375E"/>
                </a:solidFill>
              </a:rPr>
              <a:t>促进行业</a:t>
            </a:r>
            <a:r>
              <a:rPr lang="zh-CN" altLang="en-US" dirty="0">
                <a:solidFill>
                  <a:srgbClr val="17375E"/>
                </a:solidFill>
              </a:rPr>
              <a:t>创新创业</a:t>
            </a:r>
            <a:endParaRPr lang="zh-CN" altLang="en-US" dirty="0">
              <a:solidFill>
                <a:srgbClr val="17375E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1472" y="5002123"/>
            <a:ext cx="7715304" cy="1082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6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参与并召开第八届中国云计算大会“创新创业国际论坛”，推动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设该行业创业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创新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评选。多位国内外的专家、投资人及创业公司参加并分享了行业最新技术、动向及创业经验，上千家公司参与评选。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785785" y="3465368"/>
            <a:ext cx="7572429" cy="1285884"/>
            <a:chOff x="785786" y="3429000"/>
            <a:chExt cx="7842468" cy="1428760"/>
          </a:xfrm>
        </p:grpSpPr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1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786" y="3429000"/>
              <a:ext cx="1961519" cy="1394968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687398" y="3429000"/>
              <a:ext cx="1928826" cy="1428760"/>
            </a:xfrm>
            <a:prstGeom prst="rect">
              <a:avLst/>
            </a:prstGeom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830010" y="3429000"/>
              <a:ext cx="1773633" cy="1428760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687662" y="3429000"/>
              <a:ext cx="1940592" cy="1417244"/>
            </a:xfrm>
            <a:prstGeom prst="rect">
              <a:avLst/>
            </a:prstGeom>
          </p:spPr>
        </p:pic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4942" y="1025196"/>
            <a:ext cx="3143272" cy="2368734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85786" y="1025196"/>
            <a:ext cx="4337732" cy="23687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692403" y="5568885"/>
            <a:ext cx="7737249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来自北京、海南、长沙等地的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多位行业专家、创业者、从业者齐聚沙龙，共同探讨互联网保险的创新方向与模式，沟通交流新时代下互联网保险的创业机遇与挑战。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2" name="Picture 4" descr="C:\Users\jrcy\Desktop\互动_副本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6126214" y="1105096"/>
            <a:ext cx="2232000" cy="1478700"/>
          </a:xfrm>
          <a:prstGeom prst="rect">
            <a:avLst/>
          </a:prstGeom>
          <a:noFill/>
        </p:spPr>
      </p:pic>
      <p:pic>
        <p:nvPicPr>
          <p:cNvPr id="2053" name="Picture 5" descr="C:\Users\jrcy\Desktop\现场_副本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26214" y="2605294"/>
            <a:ext cx="2232000" cy="1478700"/>
          </a:xfrm>
          <a:prstGeom prst="rect">
            <a:avLst/>
          </a:prstGeom>
          <a:noFill/>
        </p:spPr>
      </p:pic>
      <p:pic>
        <p:nvPicPr>
          <p:cNvPr id="2055" name="Picture 7" descr="C:\Users\jrcy\Desktop\李立中_副本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4155432"/>
            <a:ext cx="2376000" cy="1346400"/>
          </a:xfrm>
          <a:prstGeom prst="rect">
            <a:avLst/>
          </a:prstGeom>
          <a:noFill/>
        </p:spPr>
      </p:pic>
      <p:pic>
        <p:nvPicPr>
          <p:cNvPr id="2058" name="Picture 10" descr="C:\Users\jrcy\Desktop\圆桌论坛_副本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116578"/>
            <a:ext cx="5292000" cy="2967416"/>
          </a:xfrm>
          <a:prstGeom prst="rect">
            <a:avLst/>
          </a:prstGeom>
          <a:noFill/>
        </p:spPr>
      </p:pic>
      <p:pic>
        <p:nvPicPr>
          <p:cNvPr id="2059" name="Picture 11" descr="C:\Users\jrcy\Desktop\赵广智_副本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14678" y="4155432"/>
            <a:ext cx="1944000" cy="1366877"/>
          </a:xfrm>
          <a:prstGeom prst="rect">
            <a:avLst/>
          </a:prstGeom>
          <a:noFill/>
        </p:spPr>
      </p:pic>
      <p:pic>
        <p:nvPicPr>
          <p:cNvPr id="2060" name="Picture 12" descr="C:\Users\jrcy\Desktop\赵占波_副本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214941" y="4155432"/>
            <a:ext cx="1872000" cy="1367627"/>
          </a:xfrm>
          <a:prstGeom prst="rect">
            <a:avLst/>
          </a:prstGeom>
          <a:noFill/>
        </p:spPr>
      </p:pic>
      <p:pic>
        <p:nvPicPr>
          <p:cNvPr id="2061" name="Picture 13" descr="C:\Users\jrcy\Desktop\韦总致辞_副本_副本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143768" y="4155432"/>
            <a:ext cx="1188000" cy="1389046"/>
          </a:xfrm>
          <a:prstGeom prst="rect">
            <a:avLst/>
          </a:prstGeom>
          <a:noFill/>
        </p:spPr>
      </p:pic>
      <p:sp>
        <p:nvSpPr>
          <p:cNvPr id="11" name="TextBox 1"/>
          <p:cNvSpPr txBox="1"/>
          <p:nvPr/>
        </p:nvSpPr>
        <p:spPr>
          <a:xfrm>
            <a:off x="401658" y="214290"/>
            <a:ext cx="7670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A7E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>
                <a:solidFill>
                  <a:srgbClr val="17375E"/>
                </a:solidFill>
              </a:rPr>
              <a:t>举办互联网保险高端沙龙</a:t>
            </a:r>
            <a:endParaRPr lang="en-US" altLang="zh-CN" dirty="0" smtClean="0">
              <a:solidFill>
                <a:srgbClr val="17375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198759"/>
            <a:ext cx="84983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A7E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>
                <a:solidFill>
                  <a:srgbClr val="17375E"/>
                </a:solidFill>
              </a:rPr>
              <a:t>组团多家创业公司参加京交会</a:t>
            </a:r>
            <a:endParaRPr lang="en-US" altLang="zh-CN" dirty="0" smtClean="0">
              <a:solidFill>
                <a:srgbClr val="17375E"/>
              </a:solidFill>
            </a:endParaRPr>
          </a:p>
          <a:p>
            <a:r>
              <a:rPr lang="zh-CN" altLang="en-US" dirty="0" smtClean="0">
                <a:solidFill>
                  <a:srgbClr val="17375E"/>
                </a:solidFill>
              </a:rPr>
              <a:t>获世界各地客商青睐</a:t>
            </a:r>
            <a:endParaRPr lang="zh-CN" altLang="en-US" dirty="0">
              <a:solidFill>
                <a:srgbClr val="17375E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8596" y="1819482"/>
            <a:ext cx="2143140" cy="24263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6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组织家生活、乐美时空、权大师等多家公司共同亮相京交会，或参加展出，或出席论坛，对接多方资源，获得世界各客商青睐，赢得众多合作机会。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C:\Users\jrcy\Desktop\BDA142002C4CF4805D93F911830ACFE1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796032" y="1928802"/>
            <a:ext cx="3347968" cy="1928826"/>
          </a:xfrm>
          <a:prstGeom prst="rect">
            <a:avLst/>
          </a:prstGeom>
          <a:noFill/>
        </p:spPr>
      </p:pic>
      <p:pic>
        <p:nvPicPr>
          <p:cNvPr id="1027" name="Picture 3" descr="C:\Users\jrcy\Desktop\C2F35C84965E2FF102B075597AA4F79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6032" y="3929066"/>
            <a:ext cx="3348000" cy="1888272"/>
          </a:xfrm>
          <a:prstGeom prst="rect">
            <a:avLst/>
          </a:prstGeom>
          <a:noFill/>
        </p:spPr>
      </p:pic>
      <p:pic>
        <p:nvPicPr>
          <p:cNvPr id="1028" name="Picture 4" descr="C:\Users\jrcy\Desktop\8B9A3944A16612FC2B103ACC8CA0BEBC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36594" y="1928802"/>
            <a:ext cx="2988000" cy="1930248"/>
          </a:xfrm>
          <a:prstGeom prst="rect">
            <a:avLst/>
          </a:prstGeom>
          <a:noFill/>
        </p:spPr>
      </p:pic>
      <p:pic>
        <p:nvPicPr>
          <p:cNvPr id="1029" name="Picture 5" descr="C:\Users\jrcy\Desktop\2C100E248282BEC09EFDAD6482152A9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36594" y="3929066"/>
            <a:ext cx="2988000" cy="18573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208642"/>
            <a:ext cx="85219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A7E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>
                <a:solidFill>
                  <a:srgbClr val="17375E"/>
                </a:solidFill>
              </a:rPr>
              <a:t>携成员企业参加中国互联网大会 </a:t>
            </a:r>
            <a:endParaRPr lang="en-US" altLang="zh-CN" dirty="0" smtClean="0">
              <a:solidFill>
                <a:srgbClr val="17375E"/>
              </a:solidFill>
            </a:endParaRPr>
          </a:p>
          <a:p>
            <a:r>
              <a:rPr lang="zh-CN" altLang="en-US" dirty="0" smtClean="0">
                <a:solidFill>
                  <a:srgbClr val="17375E"/>
                </a:solidFill>
              </a:rPr>
              <a:t>获央视等众多新闻媒体关注报道</a:t>
            </a:r>
            <a:endParaRPr lang="zh-CN" altLang="en-US" dirty="0">
              <a:solidFill>
                <a:srgbClr val="17375E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89873" y="5521806"/>
            <a:ext cx="7951563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携旗下众多创业服务模块及创业公司亮相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中国互联网大会，品牌聚合效应带来极高人气，成为当天展会一大亮点，并获得了央视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朝闻天下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的关注和报道。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0" name="Picture 2" descr="C:\Users\jrcy\Desktop\a0cddb5594eef01fdba16fe9e8fe9925bc317d2c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59570" y="1572600"/>
            <a:ext cx="5184000" cy="3888000"/>
          </a:xfrm>
          <a:prstGeom prst="rect">
            <a:avLst/>
          </a:prstGeom>
          <a:noFill/>
        </p:spPr>
      </p:pic>
      <p:pic>
        <p:nvPicPr>
          <p:cNvPr id="2051" name="Picture 3" descr="C:\Users\jrcy\Desktop\e2663c610c3387447d7a5850590fd9f9d72aa02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7404" y="3474402"/>
            <a:ext cx="2988000" cy="1983451"/>
          </a:xfrm>
          <a:prstGeom prst="rect">
            <a:avLst/>
          </a:prstGeom>
          <a:noFill/>
        </p:spPr>
      </p:pic>
      <p:pic>
        <p:nvPicPr>
          <p:cNvPr id="3" name="Picture 4" descr="C:\Users\jrcy\Desktop\e45d6d282df5e0fe7d5ffe2d546034a85edf721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446" y="1574719"/>
            <a:ext cx="2988000" cy="18546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3150" y="142852"/>
            <a:ext cx="7913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A7E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>
                <a:solidFill>
                  <a:srgbClr val="17375E"/>
                </a:solidFill>
              </a:rPr>
              <a:t>持续“暖冬计划”</a:t>
            </a:r>
            <a:endParaRPr lang="en-US" altLang="zh-CN" dirty="0" smtClean="0">
              <a:solidFill>
                <a:srgbClr val="17375E"/>
              </a:solidFill>
            </a:endParaRPr>
          </a:p>
          <a:p>
            <a:r>
              <a:rPr lang="zh-CN" altLang="en-US" dirty="0" smtClean="0">
                <a:solidFill>
                  <a:srgbClr val="17375E"/>
                </a:solidFill>
              </a:rPr>
              <a:t>助力创业者走出</a:t>
            </a:r>
            <a:r>
              <a:rPr lang="zh-CN" altLang="en-US" dirty="0">
                <a:solidFill>
                  <a:srgbClr val="17375E"/>
                </a:solidFill>
              </a:rPr>
              <a:t>资本寒冬</a:t>
            </a:r>
            <a:endParaRPr lang="zh-CN" altLang="en-US" dirty="0">
              <a:solidFill>
                <a:srgbClr val="17375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714348" y="5072074"/>
            <a:ext cx="7572428" cy="1412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600"/>
              </a:lnSpc>
            </a:pPr>
            <a:r>
              <a:rPr lang="zh-CN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年初一直持续的资本寒冬下，连续两次发起暖冬计划，共计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亿创业资金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+5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亿创业服务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+5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*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，开门广迎创业者，吸引全国上万个创业者报名参与，项目涉及多个互联网领域，数十个优秀项目和团队脱颖而出，成为了星河互联联合创业生态体系中的新“成员”，该活动还在持续进行中。</a:t>
            </a:r>
            <a:endParaRPr lang="zh-CN" altLang="en-US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C:\Users\dong\Desktop\首页bannar 2.jpg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785785" y="1500174"/>
            <a:ext cx="7500991" cy="2321253"/>
          </a:xfrm>
          <a:prstGeom prst="rect">
            <a:avLst/>
          </a:prstGeom>
          <a:noFill/>
        </p:spPr>
      </p:pic>
      <p:pic>
        <p:nvPicPr>
          <p:cNvPr id="1027" name="Picture 3" descr="D:\阿宽\设计资料\201609\合伙人海报\关屿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62714" y="3857628"/>
            <a:ext cx="895185" cy="1097621"/>
          </a:xfrm>
          <a:prstGeom prst="rect">
            <a:avLst/>
          </a:prstGeom>
          <a:noFill/>
        </p:spPr>
      </p:pic>
      <p:pic>
        <p:nvPicPr>
          <p:cNvPr id="1028" name="Picture 4" descr="D:\阿宽\设计资料\201609\合伙人海报\王磊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31941" y="3857628"/>
            <a:ext cx="895185" cy="1097621"/>
          </a:xfrm>
          <a:prstGeom prst="rect">
            <a:avLst/>
          </a:prstGeom>
          <a:noFill/>
        </p:spPr>
      </p:pic>
      <p:pic>
        <p:nvPicPr>
          <p:cNvPr id="1030" name="Picture 6" descr="D:\阿宽\设计资料\201609\合伙人海报\张志成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0405" y="3857628"/>
            <a:ext cx="895185" cy="1097621"/>
          </a:xfrm>
          <a:prstGeom prst="rect">
            <a:avLst/>
          </a:prstGeom>
          <a:noFill/>
        </p:spPr>
      </p:pic>
      <p:pic>
        <p:nvPicPr>
          <p:cNvPr id="1031" name="Picture 7" descr="D:\阿宽\设计资料\201609\合伙人海报\朱枚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624250" y="3857628"/>
            <a:ext cx="895185" cy="1097621"/>
          </a:xfrm>
          <a:prstGeom prst="rect">
            <a:avLst/>
          </a:prstGeom>
          <a:noFill/>
        </p:spPr>
      </p:pic>
      <p:pic>
        <p:nvPicPr>
          <p:cNvPr id="1032" name="Picture 8" descr="D:\阿宽\设计资料\201609\合伙人海报\陈丛冲副本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78095" y="3857628"/>
            <a:ext cx="895185" cy="1097621"/>
          </a:xfrm>
          <a:prstGeom prst="rect">
            <a:avLst/>
          </a:prstGeom>
          <a:noFill/>
        </p:spPr>
      </p:pic>
      <p:pic>
        <p:nvPicPr>
          <p:cNvPr id="1033" name="Picture 9" descr="D:\阿宽\设计资料\201609\合伙人海报\付总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5786" y="3857628"/>
            <a:ext cx="895185" cy="1097621"/>
          </a:xfrm>
          <a:prstGeom prst="rect">
            <a:avLst/>
          </a:prstGeom>
          <a:noFill/>
        </p:spPr>
      </p:pic>
      <p:pic>
        <p:nvPicPr>
          <p:cNvPr id="1034" name="Picture 10" descr="D:\阿宽\设计资料\201609\合伙人海报\王波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408869" y="3860488"/>
            <a:ext cx="877906" cy="1094761"/>
          </a:xfrm>
          <a:prstGeom prst="rect">
            <a:avLst/>
          </a:prstGeom>
          <a:noFill/>
        </p:spPr>
      </p:pic>
      <p:pic>
        <p:nvPicPr>
          <p:cNvPr id="4" name="Picture 2" descr="D:\阿宽\设计资料\201609\合伙人海报\仇知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510219" y="3857628"/>
            <a:ext cx="907058" cy="10715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galaxyinternet.com/templets/xinghe/images/huodong003/banner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72338" y="1428736"/>
            <a:ext cx="7598540" cy="241534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285720" y="137204"/>
            <a:ext cx="82478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A7E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>
                <a:solidFill>
                  <a:srgbClr val="17375E"/>
                </a:solidFill>
              </a:rPr>
              <a:t>“梦想合伙人计划”</a:t>
            </a:r>
            <a:endParaRPr lang="en-US" altLang="zh-CN" dirty="0" smtClean="0">
              <a:solidFill>
                <a:srgbClr val="17375E"/>
              </a:solidFill>
            </a:endParaRPr>
          </a:p>
          <a:p>
            <a:r>
              <a:rPr lang="zh-CN" altLang="en-US" dirty="0" smtClean="0">
                <a:solidFill>
                  <a:srgbClr val="17375E"/>
                </a:solidFill>
              </a:rPr>
              <a:t>让创业者没有项目也可创业</a:t>
            </a:r>
            <a:endParaRPr lang="zh-CN" altLang="en-US" dirty="0">
              <a:solidFill>
                <a:srgbClr val="17375E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8076" y="5143512"/>
            <a:ext cx="7761575" cy="142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600"/>
              </a:lnSpc>
            </a:pP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携手电影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梦想合伙人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重磅推出“联合创业之寻找梦想合伙人计划”，面向全社会为星河互联创建项目寻找优秀合伙人，在业内引起了广泛关注，受到新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浪、网易、搜狐、腾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讯等上百家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媒体</a:t>
            </a:r>
            <a:r>
              <a:rPr lang="zh-CN" altLang="en-US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报道，已收集创业者报名数千人，让创业者没有项目也可创业，活动常年进行中</a:t>
            </a:r>
            <a:r>
              <a:rPr lang="en-US" altLang="zh-CN" sz="16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1600" dirty="0" smtClean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85786" y="3938023"/>
            <a:ext cx="7572428" cy="1152861"/>
            <a:chOff x="428596" y="3857629"/>
            <a:chExt cx="7572428" cy="1143008"/>
          </a:xfrm>
        </p:grpSpPr>
        <p:pic>
          <p:nvPicPr>
            <p:cNvPr id="10" name="Picture 6"/>
            <p:cNvPicPr>
              <a:picLocks noChangeAspect="1" noChangeArrowheads="1"/>
            </p:cNvPicPr>
            <p:nvPr/>
          </p:nvPicPr>
          <p:blipFill>
            <a:blip r:embed="rId2" cstate="screen"/>
            <a:srcRect/>
            <a:stretch>
              <a:fillRect/>
            </a:stretch>
          </p:blipFill>
          <p:spPr bwMode="auto">
            <a:xfrm>
              <a:off x="1292798" y="3859183"/>
              <a:ext cx="808732" cy="11312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6" name="Picture 2" descr="D:\阿宽\设计资料\201604\梦想合伙人\H5\汤宇操H5确认尺寸文字副本.jpg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172968" y="3857629"/>
              <a:ext cx="755958" cy="1143008"/>
            </a:xfrm>
            <a:prstGeom prst="rect">
              <a:avLst/>
            </a:prstGeom>
            <a:noFill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3000364" y="3859183"/>
              <a:ext cx="813787" cy="1132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4"/>
            <p:cNvPicPr>
              <a:picLocks noChangeAspect="1" noChangeArrowheads="1"/>
            </p:cNvPicPr>
            <p:nvPr/>
          </p:nvPicPr>
          <p:blipFill>
            <a:blip r:embed="rId5" cstate="screen"/>
            <a:srcRect/>
            <a:stretch>
              <a:fillRect/>
            </a:stretch>
          </p:blipFill>
          <p:spPr bwMode="auto">
            <a:xfrm>
              <a:off x="3899798" y="3859183"/>
              <a:ext cx="776383" cy="11414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9" name="Picture 5"/>
            <p:cNvPicPr>
              <a:picLocks noChangeAspect="1" noChangeArrowheads="1"/>
            </p:cNvPicPr>
            <p:nvPr/>
          </p:nvPicPr>
          <p:blipFill>
            <a:blip r:embed="rId6" cstate="screen"/>
            <a:srcRect/>
            <a:stretch>
              <a:fillRect/>
            </a:stretch>
          </p:blipFill>
          <p:spPr bwMode="auto">
            <a:xfrm>
              <a:off x="428596" y="3871575"/>
              <a:ext cx="776383" cy="11290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7" name="Picture 3" descr="D:\阿宽\设计资料\201604\梦想合伙人\H5\吴威H5确认尺寸文字副本.jpg"/>
            <p:cNvPicPr>
              <a:picLocks noChangeAspect="1" noChangeArrowheads="1"/>
            </p:cNvPicPr>
            <p:nvPr/>
          </p:nvPicPr>
          <p:blipFill>
            <a:blip r:embed="rId7" cstate="screen"/>
            <a:srcRect/>
            <a:stretch>
              <a:fillRect/>
            </a:stretch>
          </p:blipFill>
          <p:spPr bwMode="auto">
            <a:xfrm>
              <a:off x="7245066" y="3857629"/>
              <a:ext cx="755958" cy="1143008"/>
            </a:xfrm>
            <a:prstGeom prst="rect">
              <a:avLst/>
            </a:prstGeom>
            <a:noFill/>
          </p:spPr>
        </p:pic>
        <p:pic>
          <p:nvPicPr>
            <p:cNvPr id="1028" name="Picture 4" descr="D:\阿宽\设计资料\201604\梦想合伙人\H5\仇智H5确认尺寸文字副本.jpg"/>
            <p:cNvPicPr>
              <a:picLocks noChangeAspect="1" noChangeArrowheads="1"/>
            </p:cNvPicPr>
            <p:nvPr/>
          </p:nvPicPr>
          <p:blipFill>
            <a:blip r:embed="rId8" cstate="screen"/>
            <a:srcRect/>
            <a:stretch>
              <a:fillRect/>
            </a:stretch>
          </p:blipFill>
          <p:spPr bwMode="auto">
            <a:xfrm>
              <a:off x="6387810" y="3857629"/>
              <a:ext cx="755958" cy="1143008"/>
            </a:xfrm>
            <a:prstGeom prst="rect">
              <a:avLst/>
            </a:prstGeom>
            <a:noFill/>
          </p:spPr>
        </p:pic>
        <p:pic>
          <p:nvPicPr>
            <p:cNvPr id="1029" name="Picture 5" descr="D:\阿宽\设计资料\201604\梦想合伙人\H5\关屿H5确认尺寸文字副本.jpg"/>
            <p:cNvPicPr>
              <a:picLocks noChangeAspect="1" noChangeArrowheads="1"/>
            </p:cNvPicPr>
            <p:nvPr/>
          </p:nvPicPr>
          <p:blipFill>
            <a:blip r:embed="rId9" cstate="screen"/>
            <a:srcRect/>
            <a:stretch>
              <a:fillRect/>
            </a:stretch>
          </p:blipFill>
          <p:spPr bwMode="auto">
            <a:xfrm>
              <a:off x="5572132" y="3857629"/>
              <a:ext cx="755958" cy="1143008"/>
            </a:xfrm>
            <a:prstGeom prst="rect">
              <a:avLst/>
            </a:prstGeom>
            <a:noFill/>
          </p:spPr>
        </p:pic>
        <p:pic>
          <p:nvPicPr>
            <p:cNvPr id="1030" name="Picture 6" descr="D:\阿宽\设计资料\201604\梦想合伙人\H5\牟敏H5确认尺寸文字副本.jpg"/>
            <p:cNvPicPr>
              <a:picLocks noChangeAspect="1" noChangeArrowheads="1"/>
            </p:cNvPicPr>
            <p:nvPr/>
          </p:nvPicPr>
          <p:blipFill>
            <a:blip r:embed="rId10" cstate="screen"/>
            <a:srcRect/>
            <a:stretch>
              <a:fillRect/>
            </a:stretch>
          </p:blipFill>
          <p:spPr bwMode="auto">
            <a:xfrm>
              <a:off x="4757054" y="3857629"/>
              <a:ext cx="755958" cy="1143008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阿宽\设计资料\星河互联\PPT模板\封底2.jp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HINKCELLSHAPEDONOTDELETE" val="tyMKaQQLsFkyLJJvE5KEoug"/>
</p:tagLst>
</file>

<file path=ppt/tags/tag2.xml><?xml version="1.0" encoding="utf-8"?>
<p:tagLst xmlns:p="http://schemas.openxmlformats.org/presentationml/2006/main">
  <p:tag name="THINKCELLSHAPEDONOTDELETE" val="tIT5nr6xKFku18khG.m0wbA"/>
</p:tagLst>
</file>

<file path=ppt/tags/tag3.xml><?xml version="1.0" encoding="utf-8"?>
<p:tagLst xmlns:p="http://schemas.openxmlformats.org/presentationml/2006/main">
  <p:tag name="THINKCELLSHAPEDONOTDELETE" val="tD6K0PKtwx0eCjlLWPX_ikw"/>
</p:tagLst>
</file>

<file path=ppt/tags/tag4.xml><?xml version="1.0" encoding="utf-8"?>
<p:tagLst xmlns:p="http://schemas.openxmlformats.org/presentationml/2006/main">
  <p:tag name="THINKCELLSHAPEDONOTDELETE" val="tM8_dOmvxqU2hB718876Ndg"/>
</p:tagLst>
</file>

<file path=ppt/tags/tag5.xml><?xml version="1.0" encoding="utf-8"?>
<p:tagLst xmlns:p="http://schemas.openxmlformats.org/presentationml/2006/main">
  <p:tag name="THINKCELLSHAPEDONOTDELETE" val="tM8_dOmvxqU2hB718876Ndg"/>
</p:tagLst>
</file>

<file path=ppt/tags/tag6.xml><?xml version="1.0" encoding="utf-8"?>
<p:tagLst xmlns:p="http://schemas.openxmlformats.org/presentationml/2006/main">
  <p:tag name="THINKCELLSHAPEDONOTDELETE" val="tM8_dOmvxqU2hB718876Ndg"/>
</p:tagLst>
</file>

<file path=ppt/tags/tag7.xml><?xml version="1.0" encoding="utf-8"?>
<p:tagLst xmlns:p="http://schemas.openxmlformats.org/presentationml/2006/main">
  <p:tag name="THINKCELLSHAPEDONOTDELETE" val="tZzQ.SS.9_keF4fXe_Gn_Ow"/>
</p:tagLst>
</file>

<file path=ppt/tags/tag8.xml><?xml version="1.0" encoding="utf-8"?>
<p:tagLst xmlns:p="http://schemas.openxmlformats.org/presentationml/2006/main">
  <p:tag name="THINKCELLSHAPEDONOTDELETE" val="tvgH7h1Z8S0iUrhLfakVxhw"/>
</p:tagLst>
</file>

<file path=ppt/tags/tag9.xml><?xml version="1.0" encoding="utf-8"?>
<p:tagLst xmlns:p="http://schemas.openxmlformats.org/presentationml/2006/main">
  <p:tag name="THINKCELLSHAPEDONOTDELETE" val="tZzQ.SS.9_keF4fXe_Gn_Ow"/>
</p:tagLst>
</file>

<file path=ppt/tags/tag10.xml><?xml version="1.0" encoding="utf-8"?>
<p:tagLst xmlns:p="http://schemas.openxmlformats.org/presentationml/2006/main">
  <p:tag name="THINKCELLSHAPEDONOTDELETE" val="tvgH7h1Z8S0iUrhLfakVxhw"/>
</p:tagLst>
</file>

<file path=ppt/tags/tag11.xml><?xml version="1.0" encoding="utf-8"?>
<p:tagLst xmlns:p="http://schemas.openxmlformats.org/presentationml/2006/main">
  <p:tag name="THINKCELLSHAPEDONOTDELETE" val="tZzQ.SS.9_keF4fXe_Gn_Ow"/>
</p:tagLst>
</file>

<file path=ppt/tags/tag12.xml><?xml version="1.0" encoding="utf-8"?>
<p:tagLst xmlns:p="http://schemas.openxmlformats.org/presentationml/2006/main">
  <p:tag name="THINKCELLSHAPEDONOTDELETE" val="tvgH7h1Z8S0iUrhLfakVxhw"/>
</p:tagLst>
</file>

<file path=ppt/tags/tag13.xml><?xml version="1.0" encoding="utf-8"?>
<p:tagLst xmlns:p="http://schemas.openxmlformats.org/presentationml/2006/main">
  <p:tag name="THINKCELLSHAPEDONOTDELETE" val="tvgH7h1Z8S0iUrhLfakVxhw"/>
</p:tagLst>
</file>

<file path=ppt/tags/tag14.xml><?xml version="1.0" encoding="utf-8"?>
<p:tagLst xmlns:p="http://schemas.openxmlformats.org/presentationml/2006/main">
  <p:tag name="THINKCELLSHAPEDONOTDELETE" val="tvgH7h1Z8S0iUrhLfakVxhw"/>
</p:tagLst>
</file>

<file path=ppt/tags/tag15.xml><?xml version="1.0" encoding="utf-8"?>
<p:tagLst xmlns:p="http://schemas.openxmlformats.org/presentationml/2006/main">
  <p:tag name="THINKCELLSHAPEDONOTDELETE" val="tvgH7h1Z8S0iUrhLfakVxhw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3799</Words>
  <Application>WPS 演示</Application>
  <PresentationFormat>全屏显示(4:3)</PresentationFormat>
  <Paragraphs>590</Paragraphs>
  <Slides>36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华文楷体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dong</dc:creator>
  <cp:lastModifiedBy>Administrator</cp:lastModifiedBy>
  <cp:revision>347</cp:revision>
  <dcterms:created xsi:type="dcterms:W3CDTF">2015-09-24T07:48:00Z</dcterms:created>
  <dcterms:modified xsi:type="dcterms:W3CDTF">2016-10-08T08:10:28Z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2052-10.1.0.5973</vt:lpwstr>
  </property>
</Properties>
</file>